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23"/>
  </p:notesMasterIdLst>
  <p:handoutMasterIdLst>
    <p:handoutMasterId r:id="rId24"/>
  </p:handoutMasterIdLst>
  <p:sldIdLst>
    <p:sldId id="345" r:id="rId2"/>
    <p:sldId id="344" r:id="rId3"/>
    <p:sldId id="321" r:id="rId4"/>
    <p:sldId id="322" r:id="rId5"/>
    <p:sldId id="330" r:id="rId6"/>
    <p:sldId id="332" r:id="rId7"/>
    <p:sldId id="329" r:id="rId8"/>
    <p:sldId id="323" r:id="rId9"/>
    <p:sldId id="333" r:id="rId10"/>
    <p:sldId id="334" r:id="rId11"/>
    <p:sldId id="335" r:id="rId12"/>
    <p:sldId id="336" r:id="rId13"/>
    <p:sldId id="324" r:id="rId14"/>
    <p:sldId id="337" r:id="rId15"/>
    <p:sldId id="325" r:id="rId16"/>
    <p:sldId id="343" r:id="rId17"/>
    <p:sldId id="341" r:id="rId18"/>
    <p:sldId id="326" r:id="rId19"/>
    <p:sldId id="327" r:id="rId20"/>
    <p:sldId id="331" r:id="rId21"/>
    <p:sldId id="328" r:id="rId22"/>
  </p:sldIdLst>
  <p:sldSz cx="10972800" cy="61722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521415D9-36F7-43E2-AB2F-B90AF26B5E84}">
      <p14:sectionLst xmlns:p14="http://schemas.microsoft.com/office/powerpoint/2010/main">
        <p14:section name="Introduction" id="{2030BE28-1BE6-4283-A894-30A02B255D54}">
          <p14:sldIdLst>
            <p14:sldId id="345"/>
            <p14:sldId id="344"/>
            <p14:sldId id="321"/>
            <p14:sldId id="322"/>
            <p14:sldId id="330"/>
            <p14:sldId id="332"/>
          </p14:sldIdLst>
        </p14:section>
        <p14:section name="Features" id="{A0F1D809-9056-45E2-8937-9949DEE5E0A5}">
          <p14:sldIdLst>
            <p14:sldId id="329"/>
            <p14:sldId id="323"/>
            <p14:sldId id="333"/>
            <p14:sldId id="334"/>
            <p14:sldId id="335"/>
            <p14:sldId id="336"/>
            <p14:sldId id="324"/>
            <p14:sldId id="337"/>
          </p14:sldIdLst>
        </p14:section>
        <p14:section name="Integration" id="{3BB9AE3E-C8DA-4CFA-BB4D-F0BF5196E6F8}">
          <p14:sldIdLst>
            <p14:sldId id="325"/>
            <p14:sldId id="343"/>
          </p14:sldIdLst>
        </p14:section>
        <p14:section name="Conclusion" id="{37D927D2-2000-413A-B9CA-EED2B3FCD9AE}">
          <p14:sldIdLst>
            <p14:sldId id="341"/>
            <p14:sldId id="326"/>
            <p14:sldId id="327"/>
            <p14:sldId id="331"/>
            <p14:sldId id="328"/>
          </p14:sldIdLst>
        </p14:section>
      </p14:sectionLst>
    </p:ext>
    <p:ext uri="{EFAFB233-063F-42B5-8137-9DF3F51BA10A}">
      <p15:sldGuideLst xmlns="" xmlns:p15="http://schemas.microsoft.com/office/powerpoint/2012/main">
        <p15:guide id="1" orient="horz" pos="1944">
          <p15:clr>
            <a:srgbClr val="A4A3A4"/>
          </p15:clr>
        </p15:guide>
        <p15:guide id="2" pos="3456">
          <p15:clr>
            <a:srgbClr val="A4A3A4"/>
          </p15:clr>
        </p15:guide>
      </p15:sldGuideLst>
    </p:ext>
    <p:ext uri="{2D200454-40CA-4A62-9FC3-DE9A4176ACB9}">
      <p15:notesGuideLst xmlns=""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900"/>
    <a:srgbClr val="929292"/>
    <a:srgbClr val="299FE7"/>
    <a:srgbClr val="4549F5"/>
    <a:srgbClr val="719DFF"/>
    <a:srgbClr val="6B2795"/>
    <a:srgbClr val="D429F1"/>
    <a:srgbClr val="00B485"/>
    <a:srgbClr val="81A8FF"/>
    <a:srgbClr val="8588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68" autoAdjust="0"/>
    <p:restoredTop sz="75365" autoAdjust="0"/>
  </p:normalViewPr>
  <p:slideViewPr>
    <p:cSldViewPr snapToGrid="0">
      <p:cViewPr varScale="1">
        <p:scale>
          <a:sx n="98" d="100"/>
          <a:sy n="98" d="100"/>
        </p:scale>
        <p:origin x="-728" y="-60"/>
      </p:cViewPr>
      <p:guideLst>
        <p:guide orient="horz" pos="1944"/>
        <p:guide pos="34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4" d="100"/>
          <a:sy n="84" d="100"/>
        </p:scale>
        <p:origin x="-316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'FaceWorks perf'!$C$1</c:f>
              <c:strCache>
                <c:ptCount val="1"/>
              </c:strCache>
            </c:strRef>
          </c:tx>
          <c:spPr>
            <a:solidFill>
              <a:schemeClr val="accent3"/>
            </a:solidFill>
          </c:spPr>
          <c:invertIfNegative val="0"/>
          <c:dLbls>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'FaceWorks perf'!$A$2:$A$6</c:f>
              <c:strCache>
                <c:ptCount val="5"/>
                <c:pt idx="0">
                  <c:v>No FaceWorks</c:v>
                </c:pt>
                <c:pt idx="1">
                  <c:v>SSS</c:v>
                </c:pt>
                <c:pt idx="2">
                  <c:v>SSS + Deep
(1 tap)</c:v>
                </c:pt>
                <c:pt idx="3">
                  <c:v>SSS + Deep
(8 taps)</c:v>
                </c:pt>
                <c:pt idx="4">
                  <c:v>SSS + Deep
(32 taps)</c:v>
                </c:pt>
              </c:strCache>
            </c:strRef>
          </c:cat>
          <c:val>
            <c:numRef>
              <c:f>'FaceWorks perf'!$C$2:$C$6</c:f>
              <c:numCache>
                <c:formatCode>0.00</c:formatCode>
                <c:ptCount val="5"/>
                <c:pt idx="0">
                  <c:v>1</c:v>
                </c:pt>
                <c:pt idx="1">
                  <c:v>1.2873563218390807</c:v>
                </c:pt>
                <c:pt idx="2">
                  <c:v>1.367816091954023</c:v>
                </c:pt>
                <c:pt idx="3">
                  <c:v>1.517241379310345</c:v>
                </c:pt>
                <c:pt idx="4">
                  <c:v>2.2068965517241379</c:v>
                </c:pt>
              </c:numCache>
            </c:numRef>
          </c:val>
        </c:ser>
        <c:dLbls>
          <c:showLegendKey val="0"/>
          <c:showVal val="0"/>
          <c:showCatName val="0"/>
          <c:showSerName val="0"/>
          <c:showPercent val="0"/>
          <c:showBubbleSize val="0"/>
        </c:dLbls>
        <c:gapWidth val="150"/>
        <c:axId val="33547008"/>
        <c:axId val="33548544"/>
      </c:barChart>
      <c:catAx>
        <c:axId val="33547008"/>
        <c:scaling>
          <c:orientation val="minMax"/>
        </c:scaling>
        <c:delete val="0"/>
        <c:axPos val="b"/>
        <c:numFmt formatCode="General" sourceLinked="0"/>
        <c:majorTickMark val="none"/>
        <c:minorTickMark val="none"/>
        <c:tickLblPos val="nextTo"/>
        <c:spPr>
          <a:noFill/>
          <a:ln>
            <a:noFill/>
          </a:ln>
        </c:spPr>
        <c:txPr>
          <a:bodyPr/>
          <a:lstStyle/>
          <a:p>
            <a:pPr>
              <a:defRPr sz="2000"/>
            </a:pPr>
            <a:endParaRPr lang="en-US"/>
          </a:p>
        </c:txPr>
        <c:crossAx val="33548544"/>
        <c:crosses val="autoZero"/>
        <c:auto val="1"/>
        <c:lblAlgn val="ctr"/>
        <c:lblOffset val="100"/>
        <c:noMultiLvlLbl val="0"/>
      </c:catAx>
      <c:valAx>
        <c:axId val="33548544"/>
        <c:scaling>
          <c:orientation val="minMax"/>
        </c:scaling>
        <c:delete val="1"/>
        <c:axPos val="l"/>
        <c:title>
          <c:tx>
            <c:rich>
              <a:bodyPr rot="-5400000" vert="horz"/>
              <a:lstStyle/>
              <a:p>
                <a:pPr>
                  <a:defRPr/>
                </a:pPr>
                <a:r>
                  <a:rPr lang="en-US" sz="2000" smtClean="0"/>
                  <a:t>GPU Time (normalized)</a:t>
                </a:r>
                <a:endParaRPr lang="en-US" sz="2000"/>
              </a:p>
            </c:rich>
          </c:tx>
          <c:layout/>
          <c:overlay val="0"/>
        </c:title>
        <c:numFmt formatCode="0.00" sourceLinked="1"/>
        <c:majorTickMark val="out"/>
        <c:minorTickMark val="none"/>
        <c:tickLblPos val="nextTo"/>
        <c:crossAx val="33547008"/>
        <c:crosses val="autoZero"/>
        <c:crossBetween val="between"/>
      </c:valAx>
      <c:spPr>
        <a:noFill/>
        <a:ln>
          <a:noFill/>
        </a:ln>
      </c:spPr>
    </c:plotArea>
    <c:plotVisOnly val="1"/>
    <c:dispBlanksAs val="gap"/>
    <c:showDLblsOverMax val="0"/>
  </c:chart>
  <c:spPr>
    <a:solidFill>
      <a:schemeClr val="tx1"/>
    </a:solidFill>
    <a:ln>
      <a:noFill/>
    </a:ln>
  </c:spPr>
  <c:txPr>
    <a:bodyPr/>
    <a:lstStyle/>
    <a:p>
      <a:pPr>
        <a:defRPr>
          <a:solidFill>
            <a:schemeClr val="bg1"/>
          </a:solidFill>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GTC_2010_8.5x11_Footer.jpg"/>
          <p:cNvPicPr>
            <a:picLocks noChangeAspect="1"/>
          </p:cNvPicPr>
          <p:nvPr/>
        </p:nvPicPr>
        <p:blipFill>
          <a:blip r:embed="rId2" cstate="screen"/>
          <a:stretch>
            <a:fillRect/>
          </a:stretch>
        </p:blipFill>
        <p:spPr>
          <a:xfrm>
            <a:off x="0" y="8437851"/>
            <a:ext cx="7010400" cy="858550"/>
          </a:xfrm>
          <a:prstGeom prst="rect">
            <a:avLst/>
          </a:prstGeom>
        </p:spPr>
      </p:pic>
      <p:pic>
        <p:nvPicPr>
          <p:cNvPr id="7" name="Picture 6" descr="GTC_2010_8.5x11_Header.jpg"/>
          <p:cNvPicPr>
            <a:picLocks noChangeAspect="1"/>
          </p:cNvPicPr>
          <p:nvPr/>
        </p:nvPicPr>
        <p:blipFill>
          <a:blip r:embed="rId3" cstate="screen"/>
          <a:srcRect/>
          <a:stretch>
            <a:fillRect/>
          </a:stretch>
        </p:blipFill>
        <p:spPr>
          <a:xfrm>
            <a:off x="0" y="1"/>
            <a:ext cx="7010400" cy="1040543"/>
          </a:xfrm>
          <a:prstGeom prst="rect">
            <a:avLst/>
          </a:prstGeom>
        </p:spPr>
      </p:pic>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2014-03-31</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sp>
        <p:nvSpPr>
          <p:cNvPr id="10" name="Header Placeholder 9"/>
          <p:cNvSpPr>
            <a:spLocks noGrp="1"/>
          </p:cNvSpPr>
          <p:nvPr>
            <p:ph type="hdr" sz="quarter"/>
          </p:nvPr>
        </p:nvSpPr>
        <p:spPr>
          <a:xfrm>
            <a:off x="330565" y="0"/>
            <a:ext cx="4080851" cy="464820"/>
          </a:xfrm>
          <a:prstGeom prst="rect">
            <a:avLst/>
          </a:prstGeom>
        </p:spPr>
        <p:txBody>
          <a:bodyPr vert="horz" lIns="93177" tIns="46589" rIns="93177" bIns="46589" rtlCol="0" anchor="ctr"/>
          <a:lstStyle>
            <a:lvl1pPr algn="l">
              <a:defRPr sz="1100">
                <a:latin typeface="Trebuchet MS" pitchFamily="34" charset="0"/>
              </a:defRPr>
            </a:lvl1pPr>
          </a:lstStyle>
          <a:p>
            <a:r>
              <a:rPr lang="en-US" dirty="0" smtClean="0"/>
              <a:t>GPU Technology Conference. Presented by NVIDIA.</a:t>
            </a:r>
            <a:endParaRPr lang="en-US" dirty="0"/>
          </a:p>
        </p:txBody>
      </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First of all, what is FaceWorks?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Last year, NVIDIA showed off a tech demo called Digital Ira,</a:t>
            </a:r>
            <a:r>
              <a:rPr lang="en-US" baseline="0" smtClean="0"/>
              <a:t> which was</a:t>
            </a:r>
            <a:r>
              <a:rPr lang="en-US" smtClean="0"/>
              <a:t> a collaboration between NVIDIA and Dr. Paul</a:t>
            </a:r>
            <a:r>
              <a:rPr lang="en-US" baseline="0" smtClean="0"/>
              <a:t> </a:t>
            </a:r>
            <a:r>
              <a:rPr lang="en-US" smtClean="0"/>
              <a:t>Debevec's team at USC.  In this project we took this extremely</a:t>
            </a:r>
            <a:r>
              <a:rPr lang="en-US" baseline="0" smtClean="0"/>
              <a:t> detailed head scan and performance capture, and basically </a:t>
            </a:r>
            <a:r>
              <a:rPr lang="en-US" smtClean="0"/>
              <a:t>threw </a:t>
            </a:r>
            <a:r>
              <a:rPr lang="en-US" baseline="0" smtClean="0"/>
              <a:t>every graphics technique we could think of at it, to render and animate this face as well as possible in real-time – and I think we had some good success</a:t>
            </a:r>
            <a:r>
              <a:rPr lang="en-US"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Besides Digital</a:t>
            </a:r>
            <a:r>
              <a:rPr lang="en-US" baseline="0" smtClean="0"/>
              <a:t> Ira, there were also a lot of other </a:t>
            </a:r>
            <a:r>
              <a:rPr lang="en-US" smtClean="0"/>
              <a:t>great skin</a:t>
            </a:r>
            <a:r>
              <a:rPr lang="en-US" baseline="0" smtClean="0"/>
              <a:t> rendering </a:t>
            </a:r>
            <a:r>
              <a:rPr lang="en-US" smtClean="0"/>
              <a:t>papers and demos in</a:t>
            </a:r>
            <a:r>
              <a:rPr lang="en-US" baseline="0" smtClean="0"/>
              <a:t> the last few years, and all of these </a:t>
            </a:r>
            <a:r>
              <a:rPr lang="en-US" smtClean="0"/>
              <a:t>served</a:t>
            </a:r>
            <a:r>
              <a:rPr lang="en-US" baseline="0" smtClean="0"/>
              <a:t> </a:t>
            </a:r>
            <a:r>
              <a:rPr lang="en-US" smtClean="0"/>
              <a:t>as our inspiration for creating the</a:t>
            </a:r>
            <a:r>
              <a:rPr lang="en-US" baseline="0" smtClean="0"/>
              <a:t> </a:t>
            </a:r>
            <a:r>
              <a:rPr lang="en-US" smtClean="0"/>
              <a:t>FaceWorks API.</a:t>
            </a:r>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a:t>
            </a:fld>
            <a:endParaRPr lang="en-US" dirty="0"/>
          </a:p>
        </p:txBody>
      </p:sp>
    </p:spTree>
    <p:extLst>
      <p:ext uri="{BB962C8B-B14F-4D97-AF65-F5344CB8AC3E}">
        <p14:creationId xmlns:p14="http://schemas.microsoft.com/office/powerpoint/2010/main" val="2564556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last component of direct light is shadows, or more precisely, shadow edges.  With subsurface scattering, light bleeds across these</a:t>
            </a:r>
            <a:r>
              <a:rPr lang="en-US" baseline="0" smtClean="0"/>
              <a:t> edges from the lit into the unlit area.  The trick here is to use a wide shadow filter; then we’ll sharpen up the actual shadows, and use the remaining range of the wide filter to provide that red glow in the shadowed areas.</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smtClean="0"/>
              <a:t>You can do this using the soft shadow technology of your choice, such as PCF, VSM, ESM or something else</a:t>
            </a:r>
            <a:r>
              <a:rPr lang="en-US" sz="1100" smtClean="0"/>
              <a:t>—</a:t>
            </a:r>
            <a:r>
              <a:rPr lang="en-US" baseline="0" smtClean="0"/>
              <a:t>you just don’t want contact-hardening shadows for this, but rather a consistent filter radius everywhere.  The details of the shadow filtering are up to you.</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smtClean="0"/>
          </a:p>
          <a:p>
            <a:r>
              <a:rPr lang="en-US" smtClean="0"/>
              <a:t>There’s also another </a:t>
            </a:r>
            <a:r>
              <a:rPr lang="en-US" baseline="0" smtClean="0"/>
              <a:t>lookup texture that stores more precomputed scattering results for a range of shadow configurations, and in the pixel shader we sample this texture using the wide shadow filter result to arrive at the final shadow color.</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2098433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Finally, we come to ambient light.</a:t>
            </a:r>
            <a:r>
              <a:rPr lang="en-US" baseline="0" smtClean="0"/>
              <a:t>  In FaceWorks, we do this by evaluating the ambient light several times, for different normal vectors.  </a:t>
            </a:r>
            <a:r>
              <a:rPr lang="en-US" smtClean="0"/>
              <a:t>We take the two</a:t>
            </a:r>
            <a:r>
              <a:rPr lang="en-US" baseline="0" smtClean="0"/>
              <a:t> normal map samples seen previously, and also combine them to generate a third, intermediate normal vector.  Your pixel shader evaluates ambient light for each of those three normals</a:t>
            </a:r>
            <a:r>
              <a:rPr lang="en-US" sz="1100" smtClean="0"/>
              <a:t>—</a:t>
            </a:r>
            <a:r>
              <a:rPr lang="en-US" baseline="0" smtClean="0"/>
              <a:t>you could be using spherical harmonics, preconvolved cubemaps or some other system for ambient; it doesn’t matter, as long as you can evaluate it for different normal vectors.  Then FaceWorks combines the three lighting values together into one, consistent with the diffusion profile.</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12</a:t>
            </a:fld>
            <a:endParaRPr lang="en-US" dirty="0"/>
          </a:p>
        </p:txBody>
      </p:sp>
    </p:spTree>
    <p:extLst>
      <p:ext uri="{BB962C8B-B14F-4D97-AF65-F5344CB8AC3E}">
        <p14:creationId xmlns:p14="http://schemas.microsoft.com/office/powerpoint/2010/main" val="85995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Then there’s deep scatter.</a:t>
            </a:r>
            <a:r>
              <a:rPr lang="en-US" baseline="0" smtClean="0"/>
              <a:t>  While subsurface scattering models the diffusion of light locally along the surface, deep scatter lets us compute light diffusing through the bulk of a model, such as through the ears and nose.</a:t>
            </a:r>
          </a:p>
          <a:p>
            <a:endParaRPr lang="en-US" baseline="0" smtClean="0"/>
          </a:p>
          <a:p>
            <a:r>
              <a:rPr lang="en-US" baseline="0" smtClean="0"/>
              <a:t>Fortunately, this is a good deal simpler: the only hard part here is to get a good estimate of an object’s thickness from a shadow map.  FaceWorks provides some helper functions for the case of standard depth maps with either parallel or perspective projections, but you can also write your own code for this part, and you’ll need to do so if you’re using some other type of shadow map, such as VSM or ESM, or cascaded shadow maps.  Unfortunately, we can’t handle every possible case. :)</a:t>
            </a:r>
          </a:p>
          <a:p>
            <a:endParaRPr lang="en-US" baseline="0" smtClean="0"/>
          </a:p>
          <a:p>
            <a:r>
              <a:rPr lang="en-US" baseline="0" smtClean="0"/>
              <a:t>We found it’s necessary to apply an inward normal offset to the shadow sampling position to fix silhouette edge issues.  It’s also worthwhile to use a wide filter, such as a Poisson disk filter, to soften up the thickness values; the deep scatter result can look unnaturally sharp otherwise.</a:t>
            </a:r>
          </a:p>
          <a:p>
            <a:endParaRPr lang="en-US" baseline="0" smtClean="0"/>
          </a:p>
          <a:p>
            <a:r>
              <a:rPr lang="en-US" baseline="0" smtClean="0"/>
              <a:t>Once you have the thickness, FaceWorks will apply a falloff based on thickness and </a:t>
            </a:r>
            <a:r>
              <a:rPr lang="en-US" smtClean="0"/>
              <a:t>N·L</a:t>
            </a:r>
            <a:r>
              <a:rPr lang="en-US" baseline="0" smtClean="0"/>
              <a:t>, and return you the result.  It’s useful to also multiply the result by a texture map that represents veins, bones, and suchlike under the surface of the skin, as well as the overall color of the deep scatter effect.</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1942908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That</a:t>
            </a:r>
            <a:r>
              <a:rPr lang="en-US" baseline="0" smtClean="0"/>
              <a:t>’s the high-level of the advanced skin shading features that FaceWorks provides.  </a:t>
            </a:r>
            <a:r>
              <a:rPr lang="en-US" smtClean="0"/>
              <a:t>Let</a:t>
            </a:r>
            <a:r>
              <a:rPr lang="en-US" baseline="0" smtClean="0"/>
              <a:t> me just recap quickly, since there are a bunch of moving parts here.  First you’ll need to generate some precomputed data in your art pipeline: for each mesh that will have FaceWorks applied, you’ll need to generate the per-vertex curvature and per-mesh UV scale data.  You’ll also need to generate the two lookup textures, which can probably just be done once and then checked in as regular textures.</a:t>
            </a:r>
          </a:p>
          <a:p>
            <a:endParaRPr lang="en-US" baseline="0" smtClean="0"/>
          </a:p>
          <a:p>
            <a:r>
              <a:rPr lang="en-US" baseline="0" smtClean="0"/>
              <a:t>Then, in the pixel shader to actually render the model, you’ll interpolate the per-vertex curvature, sample the normal map twice, evaluate shadows using a wide filter, evaluate the ambient light three times using three different normals, and estimate the thickness from the shadow map.  Hand all that data off to FaceWorks and it’ll compute the resultant diffuse lighting and deep scatter lighting, which you’ll multiply by the diffuse color and light color as usual, and add in a specular model of your choice.</a:t>
            </a:r>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a:t>
            </a:fld>
            <a:endParaRPr lang="en-US" dirty="0"/>
          </a:p>
        </p:txBody>
      </p:sp>
    </p:spTree>
    <p:extLst>
      <p:ext uri="{BB962C8B-B14F-4D97-AF65-F5344CB8AC3E}">
        <p14:creationId xmlns:p14="http://schemas.microsoft.com/office/powerpoint/2010/main" val="1677681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Now let’s look briefly at what it would take to actually integrate FaceWorks into your game engine.</a:t>
            </a:r>
          </a:p>
          <a:p>
            <a:endParaRPr lang="en-US" baseline="0" smtClean="0"/>
          </a:p>
          <a:p>
            <a:r>
              <a:rPr lang="en-US" baseline="0" smtClean="0"/>
              <a:t>The FaceWorks API ships in two pieces.  First of all, there’s a standard C API and a .dll that you can link into your engine and tools, and redistribute with your game.  This has all the routines to precompute the various data that we saw in the previous slides, and also a runtime API to </a:t>
            </a:r>
            <a:r>
              <a:rPr lang="en-US" baseline="0" smtClean="0"/>
              <a:t>generate the constant buffer data </a:t>
            </a:r>
            <a:r>
              <a:rPr lang="en-US" baseline="0" smtClean="0"/>
              <a:t>needed by the shaders.</a:t>
            </a:r>
          </a:p>
          <a:p>
            <a:endParaRPr lang="en-US" baseline="0" smtClean="0"/>
          </a:p>
          <a:p>
            <a:r>
              <a:rPr lang="en-US" baseline="0" smtClean="0"/>
              <a:t>The other piece is an HLSL API, which is a blob of code that you can #include into your shaders and will be compiled into them.  This contains the routines you’ll call from your pixel shader, to access all the data we’ve set up and actually evaluate the lighting equations.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15</a:t>
            </a:fld>
            <a:endParaRPr lang="en-US" dirty="0"/>
          </a:p>
        </p:txBody>
      </p:sp>
    </p:spTree>
    <p:extLst>
      <p:ext uri="{BB962C8B-B14F-4D97-AF65-F5344CB8AC3E}">
        <p14:creationId xmlns:p14="http://schemas.microsoft.com/office/powerpoint/2010/main" val="3787778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There’s some glue code you’ll need to</a:t>
            </a:r>
            <a:r>
              <a:rPr lang="en-US" baseline="0" smtClean="0"/>
              <a:t> write to marshall all the data and get it into the pixel shader.  First of all, the FaceWorks shader code uses various internal </a:t>
            </a:r>
            <a:r>
              <a:rPr lang="en-US" baseline="0" smtClean="0"/>
              <a:t>data, which is in the form of a struct that you’ll need to incorporate into a constant buffer.</a:t>
            </a:r>
          </a:p>
          <a:p>
            <a:endParaRPr lang="en-US" baseline="0" smtClean="0"/>
          </a:p>
          <a:p>
            <a:r>
              <a:rPr lang="en-US" baseline="0" smtClean="0"/>
              <a:t>Then, </a:t>
            </a:r>
            <a:r>
              <a:rPr lang="en-US" baseline="0" smtClean="0"/>
              <a:t>at some point before you do a draw call, you’ll </a:t>
            </a:r>
            <a:r>
              <a:rPr lang="en-US" baseline="0" smtClean="0"/>
              <a:t>fill out a configuration struct that contains </a:t>
            </a:r>
            <a:r>
              <a:rPr lang="en-US" baseline="0" smtClean="0"/>
              <a:t>runtime </a:t>
            </a:r>
            <a:r>
              <a:rPr lang="en-US" baseline="0" smtClean="0"/>
              <a:t>parameters like the desired subsurface radius, and call the FaceWorks API to </a:t>
            </a:r>
            <a:r>
              <a:rPr lang="en-US" baseline="0" smtClean="0"/>
              <a:t>generate the constant buffer data </a:t>
            </a:r>
            <a:r>
              <a:rPr lang="en-US" baseline="0" smtClean="0"/>
              <a:t>for that </a:t>
            </a:r>
            <a:r>
              <a:rPr lang="en-US" baseline="0" smtClean="0"/>
              <a:t>material.  You’ll need to store that data in your constant buffer and make it available to the pixel shader, along with the lookup textures we saw previously.</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16</a:t>
            </a:fld>
            <a:endParaRPr lang="en-US" dirty="0"/>
          </a:p>
        </p:txBody>
      </p:sp>
    </p:spTree>
    <p:extLst>
      <p:ext uri="{BB962C8B-B14F-4D97-AF65-F5344CB8AC3E}">
        <p14:creationId xmlns:p14="http://schemas.microsoft.com/office/powerpoint/2010/main" val="2646990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To give you an idea of the relative performance</a:t>
            </a:r>
            <a:r>
              <a:rPr lang="en-US" baseline="0" smtClean="0"/>
              <a:t> of FaceWorks, here’s the results of benchmarking a few scenarios.  The graph shows GPU time, so lower is better, and the numbers have been normalized relative to the control test (on the far left) of simply rendering the mesh with standard diffuse and specular lighting, with no FaceWorks involved.</a:t>
            </a:r>
          </a:p>
          <a:p>
            <a:endParaRPr lang="en-US" baseline="0" smtClean="0"/>
          </a:p>
          <a:p>
            <a:r>
              <a:rPr lang="en-US" baseline="0" smtClean="0"/>
              <a:t>Turning on FaceWorks subsurface scattering raises the cost by about 30%, which is quite cheap considering how much of a visual benefit you get.  It’s also much cheaper than multi-pass texture-space techniques would be.</a:t>
            </a:r>
          </a:p>
          <a:p>
            <a:endParaRPr lang="en-US" baseline="0" smtClean="0"/>
          </a:p>
          <a:p>
            <a:r>
              <a:rPr lang="en-US" baseline="0" smtClean="0"/>
              <a:t>Adding deep scatter can increase the cost significantly, depending on how many taps you use for the shadow thickness estimate.  The sweet spot for performance versus quality is probably somewhere around 8 taps.  At that point the cost is still pretty reasonable</a:t>
            </a:r>
            <a:r>
              <a:rPr lang="en-US" sz="1100" smtClean="0"/>
              <a:t>—</a:t>
            </a:r>
            <a:r>
              <a:rPr lang="en-US" baseline="0" smtClean="0"/>
              <a:t>1.5x the base cost—but if you have GPU time to burn, you can even go to something like 32 taps, which is 2.2x the base cost but looks quite nice.</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17</a:t>
            </a:fld>
            <a:endParaRPr lang="en-US" dirty="0"/>
          </a:p>
        </p:txBody>
      </p:sp>
    </p:spTree>
    <p:extLst>
      <p:ext uri="{BB962C8B-B14F-4D97-AF65-F5344CB8AC3E}">
        <p14:creationId xmlns:p14="http://schemas.microsoft.com/office/powerpoint/2010/main" val="3346733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As</a:t>
            </a:r>
            <a:r>
              <a:rPr lang="en-US" baseline="0" smtClean="0"/>
              <a:t> mentioned before, the FaceWorks API is still a work in progress, and there’s still much more to be done.</a:t>
            </a:r>
          </a:p>
          <a:p>
            <a:endParaRPr lang="en-US" baseline="0" smtClean="0"/>
          </a:p>
          <a:p>
            <a:r>
              <a:rPr lang="en-US" baseline="0" smtClean="0"/>
              <a:t>We’d like to extend deep scatter to support ambient light; our current implementation only works for direct light.</a:t>
            </a:r>
          </a:p>
          <a:p>
            <a:endParaRPr lang="en-US" baseline="0" smtClean="0"/>
          </a:p>
          <a:p>
            <a:r>
              <a:rPr lang="en-US" baseline="0" smtClean="0"/>
              <a:t>Of course, specular lighting, including proper specular occlusion, is also a very important feature of the appearance of skin, and our library doesn’t address that right now, but we’d like to do so in the future.  Eyes are also a very important feature of faces and we’re planning to add features for rendering realistic eyes.  </a:t>
            </a:r>
          </a:p>
          <a:p>
            <a:endParaRPr lang="en-US" baseline="0" smtClean="0"/>
          </a:p>
          <a:p>
            <a:r>
              <a:rPr lang="en-US" baseline="0" smtClean="0"/>
              <a:t>The diffusion profile for human skin is hard-coded right now, and we’d like to make the library more versatile by enabling you to customize the diffusion profile, so you can simulate, say, creature skin that looks very different from human skin, or potentially even other translucent materials like cloth, paper, wax, or marble.</a:t>
            </a:r>
          </a:p>
          <a:p>
            <a:endParaRPr lang="en-US" baseline="0" smtClean="0"/>
          </a:p>
          <a:p>
            <a:r>
              <a:rPr lang="en-US" baseline="0" smtClean="0"/>
              <a:t>Finally, while today FaceWorks only runs on Windows and D3D11, we hope to add support for other APIs and platforms in the future, including OpenGL, mobile, and consoles.</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18</a:t>
            </a:fld>
            <a:endParaRPr lang="en-US" dirty="0"/>
          </a:p>
        </p:txBody>
      </p:sp>
    </p:spTree>
    <p:extLst>
      <p:ext uri="{BB962C8B-B14F-4D97-AF65-F5344CB8AC3E}">
        <p14:creationId xmlns:p14="http://schemas.microsoft.com/office/powerpoint/2010/main" val="3080524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I also want to say a few words about the art requirements.  Having great rendering technology is all well and good, but it won’t achieve its potential unless it’s fed with high-quality art.  For FaceWorks to look really good, it needs very high-quality models and textures.  The Lee Perry-Smith head scan I’ve been using for the screenshots has about 18K triangles before tessellation, and the diffuse and normal maps are both at 4K resolution.</a:t>
            </a:r>
          </a:p>
          <a:p>
            <a:endParaRPr lang="en-US" baseline="0" smtClean="0"/>
          </a:p>
          <a:p>
            <a:r>
              <a:rPr lang="en-US" baseline="0" smtClean="0"/>
              <a:t>The normal map for a shader like this should not be softened at all.  It’s tempting for artists to soften the normals if they don’t have a good subsurface shader to work with, since the skin looks way too crunchy otherwise.  However, a strong normal map is needed for specular to look right on skin, and the subsurface scattering will soften the diffuse component.</a:t>
            </a:r>
          </a:p>
          <a:p>
            <a:endParaRPr lang="en-US" baseline="0" smtClean="0"/>
          </a:p>
          <a:p>
            <a:r>
              <a:rPr lang="en-US" baseline="0" smtClean="0"/>
              <a:t>If it’s within your means, high-quality head scans are a great resource; even if you don’t use a scanned head directly in your game, it’s still great for reference material, or as a starting point for artists to modify.</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19</a:t>
            </a:fld>
            <a:endParaRPr lang="en-US" dirty="0"/>
          </a:p>
        </p:txBody>
      </p:sp>
    </p:spTree>
    <p:extLst>
      <p:ext uri="{BB962C8B-B14F-4D97-AF65-F5344CB8AC3E}">
        <p14:creationId xmlns:p14="http://schemas.microsoft.com/office/powerpoint/2010/main" val="1097047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FaceWorks sample app</a:t>
            </a:r>
            <a:r>
              <a:rPr lang="en-US" baseline="0" smtClean="0"/>
              <a:t>, in addition to simply demonstrating the FaceWorks API, has a few other goodies that you might be interested in.  It has a pretty advanced physically-based shading implementation, including a 2-lobe specular model and preconvolved diffuse and specular cubemaps for IBL.  It also uses filmic tonemapping, which just makes everything look better, and a form of tessellation based on screen-space error that adapts to the curvature of the mesh, adding more polygons where the curvature is high.</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20</a:t>
            </a:fld>
            <a:endParaRPr lang="en-US" dirty="0"/>
          </a:p>
        </p:txBody>
      </p:sp>
    </p:spTree>
    <p:extLst>
      <p:ext uri="{BB962C8B-B14F-4D97-AF65-F5344CB8AC3E}">
        <p14:creationId xmlns:p14="http://schemas.microsoft.com/office/powerpoint/2010/main" val="3303317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FaceWorks is a middleware library, under the</a:t>
            </a:r>
            <a:r>
              <a:rPr lang="en-US" baseline="0" smtClean="0"/>
              <a:t> </a:t>
            </a:r>
            <a:r>
              <a:rPr lang="en-US" smtClean="0"/>
              <a:t>GameWorks umbrella, that's designed to make it easy for game developers and engine developers</a:t>
            </a:r>
            <a:r>
              <a:rPr lang="en-US" baseline="0" smtClean="0"/>
              <a:t> </a:t>
            </a:r>
            <a:r>
              <a:rPr lang="en-US" smtClean="0"/>
              <a:t>to integrate high-quality skin shading into their games,</a:t>
            </a:r>
            <a:r>
              <a:rPr lang="en-US" baseline="0" smtClean="0"/>
              <a:t> with the goal of eventually enabling you to match the rendering quality of Digital Ira</a:t>
            </a:r>
            <a:r>
              <a:rPr lang="en-US" smtClean="0"/>
              <a:t>.</a:t>
            </a:r>
            <a:r>
              <a:rPr lang="en-US" baseline="0" smtClean="0"/>
              <a:t>  </a:t>
            </a:r>
            <a:r>
              <a:rPr lang="en-US" smtClean="0"/>
              <a:t>FaceWorks is still under development, but we wanted to give you a preview today of</a:t>
            </a:r>
            <a:r>
              <a:rPr lang="en-US" baseline="0" smtClean="0"/>
              <a:t> </a:t>
            </a:r>
            <a:r>
              <a:rPr lang="en-US" smtClean="0"/>
              <a:t>some of the features it will enable you to add to your game engines, such as subsurface scattering.  And more features are on</a:t>
            </a:r>
            <a:r>
              <a:rPr lang="en-US" baseline="0" smtClean="0"/>
              <a:t> </a:t>
            </a:r>
            <a:r>
              <a:rPr lang="en-US" smtClean="0"/>
              <a:t>their way in the future, such as a specular model for skin, and eye refraction and lighting.</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a:t>
            </a:fld>
            <a:endParaRPr lang="en-US" dirty="0"/>
          </a:p>
        </p:txBody>
      </p:sp>
    </p:spTree>
    <p:extLst>
      <p:ext uri="{BB962C8B-B14F-4D97-AF65-F5344CB8AC3E}">
        <p14:creationId xmlns:p14="http://schemas.microsoft.com/office/powerpoint/2010/main" val="2399594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21</a:t>
            </a:fld>
            <a:endParaRPr lang="en-US" dirty="0"/>
          </a:p>
        </p:txBody>
      </p:sp>
    </p:spTree>
    <p:extLst>
      <p:ext uri="{BB962C8B-B14F-4D97-AF65-F5344CB8AC3E}">
        <p14:creationId xmlns:p14="http://schemas.microsoft.com/office/powerpoint/2010/main" val="1435529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Before we dive in, let’s see some screenshots of what the FaceWorks library can do for your characters.  I’m using Lee Perry-Smith’s head scan here, which is a very</a:t>
            </a:r>
            <a:r>
              <a:rPr lang="en-US" baseline="0" smtClean="0"/>
              <a:t> high-quality model </a:t>
            </a:r>
            <a:r>
              <a:rPr lang="en-US" smtClean="0"/>
              <a:t>he kindly released as Creative</a:t>
            </a:r>
            <a:r>
              <a:rPr lang="en-US" baseline="0" smtClean="0"/>
              <a:t> Commons.</a:t>
            </a:r>
            <a:endParaRPr lang="en-US" smtClean="0"/>
          </a:p>
          <a:p>
            <a:endParaRPr lang="en-US" smtClean="0"/>
          </a:p>
          <a:p>
            <a:r>
              <a:rPr lang="en-US" smtClean="0"/>
              <a:t>The first thing anyone ever talks about</a:t>
            </a:r>
            <a:r>
              <a:rPr lang="en-US" baseline="0" smtClean="0"/>
              <a:t> when skin shading comes up is subsurface scattering, and this talk is no exception!  Subsurface scattering is a physical process in which light penetrates into the surface layers of the skin, bounces around and comes back out at a different point.  Without it, skin looks very hard and unnatural, almost like a statue carved out of stone, as you see on the left here.</a:t>
            </a:r>
          </a:p>
          <a:p>
            <a:endParaRPr lang="en-US" baseline="0" smtClean="0"/>
          </a:p>
          <a:p>
            <a:r>
              <a:rPr lang="en-US" baseline="0" smtClean="0"/>
              <a:t>FaceWorks provides an implementation of subsurface scattering based on a SIGGRAPH paper from a couple years ago by Eric Penner, called “Pre-Integrated Skin Shading”.  This technique has the advantage of requiring only a single rendering pass, as opposed to expensive multi-pass solutions like texture-space diffusion; this makes the preintegrated technique quite efficient and relatively easy to integrate into a game engine, yet it still does a great job of softening the appearance of the skin and reproducing its characteristic red glow in the shadows, as you see on the right.</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a:t>
            </a:fld>
            <a:endParaRPr lang="en-US" dirty="0"/>
          </a:p>
        </p:txBody>
      </p:sp>
    </p:spTree>
    <p:extLst>
      <p:ext uri="{BB962C8B-B14F-4D97-AF65-F5344CB8AC3E}">
        <p14:creationId xmlns:p14="http://schemas.microsoft.com/office/powerpoint/2010/main" val="2316846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Another thing that happens with subsurface scattering is that light can diffuse</a:t>
            </a:r>
            <a:r>
              <a:rPr lang="en-US" baseline="0" smtClean="0"/>
              <a:t> all the way through thin areas of a face, such as the nose and ears.  In FaceWorks, we refer to this feature as “deep scatter”, and we simulate it for direct light by using the shadow map to estimate the thickness of an object, and scaling the deep scatter effect based on the distance the light has to travel through the model.  This produces the red glow you can see in areas like the nose and ears when they’re backlit.  Deep scatter can work with your existing shadow maps, so it doesn’t require any additional rendering passes.</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2436464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In this screenshot you can see both</a:t>
            </a:r>
            <a:r>
              <a:rPr lang="en-US" baseline="0" smtClean="0"/>
              <a:t> the subsurface scattering and the deep scatter effects working together.  This also highlights how FaceWorks enables subsurface scattering for ambient lighting as well.  The front of the face in both of these shots is lit entirely by image-based lighting, using a pre-convolved cubemap, and as you can see, subsurface scattering makes a big difference in the feeling of softness for that area as well.  Meanwhile, on the right side of the face, there’s strong direct lighting from behind, and deep scatter produces the red glow in the ear.</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2510073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These are the two main features</a:t>
            </a:r>
            <a:r>
              <a:rPr lang="en-US" baseline="0" smtClean="0"/>
              <a:t> that FaceWorks currently offers: an efficient, one-pass subsurface scattering solution that handles both direct light and ambient light, as well as a deep scatter solution for direct light based on estimating thickness from a shadow map.  Currently we don’t have a solution in place for ambient-light deep scatter, but we’re still working on that.</a:t>
            </a:r>
          </a:p>
          <a:p>
            <a:endParaRPr lang="en-US" baseline="0" smtClean="0"/>
          </a:p>
          <a:p>
            <a:r>
              <a:rPr lang="en-US" baseline="0" smtClean="0"/>
              <a:t>Also, FaceWorks currently supports Windows and D3D11 only, although in the future we’d like to support other platforms and graphics APIs as well.</a:t>
            </a:r>
          </a:p>
          <a:p>
            <a:endParaRPr lang="en-US" smtClean="0"/>
          </a:p>
          <a:p>
            <a:r>
              <a:rPr lang="en-US" smtClean="0"/>
              <a:t>I’ll talk about</a:t>
            </a:r>
            <a:r>
              <a:rPr lang="en-US" baseline="0" smtClean="0"/>
              <a:t> how these features work at the high level, then a bit later, I’ll show a bit of what it would look like to actually integrate FaceWorks into your game engine.</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1289964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At the high level, FaceWorks breaks down subsurface scattering into four components, and handles each one individually.</a:t>
            </a:r>
          </a:p>
          <a:p>
            <a:endParaRPr lang="en-US" baseline="0" smtClean="0"/>
          </a:p>
          <a:p>
            <a:r>
              <a:rPr lang="en-US" baseline="0" smtClean="0"/>
              <a:t>First, there’s the scattering due to the geometric curvature of the surface, where parts of the model with a small radius of curvature have more apparent scattering.  Second, there’s scattering through the small bumps and features in the normal map.  Third, there’s scattering across shadow edges, from lit into unlit areas.  Those first three things take care of direct light, but finally we also need to handle ambient light.</a:t>
            </a:r>
          </a:p>
          <a:p>
            <a:endParaRPr lang="en-US"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E</a:t>
            </a:r>
            <a:r>
              <a:rPr lang="en-US" baseline="0" smtClean="0"/>
              <a:t>ach of these components requires some data to be generated and marshalled by the game engine into the pixel shaders where FaceWorks is being used.</a:t>
            </a:r>
            <a:endParaRPr lang="en-US"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3981452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For the</a:t>
            </a:r>
            <a:r>
              <a:rPr lang="en-US" baseline="0" smtClean="0"/>
              <a:t> curvature component, first we have to know what the curvature is at each point on the mesh.  In FaceWorks, we do this by precomputing the curvature per vertex; we have a helper function that takes the mesh positions and normals, and calculates the curvature as a single float component per vertex, which you’ll store in your vertex buffer.  Currently we just do this for the bind pose of the mesh; in principle, as a mesh animates or deforms at runtime, its curvature values should change, but in practice it’s hard to notice the effects of this, so we don’t worry about it.</a:t>
            </a:r>
          </a:p>
          <a:p>
            <a:endParaRPr lang="en-US" baseline="0" smtClean="0"/>
          </a:p>
          <a:p>
            <a:r>
              <a:rPr lang="en-US" baseline="0" smtClean="0"/>
              <a:t>The other piece of data we need is a precomputed lookup texture, which encodes the scattering result for a range of curvatures and orientations to the light source, using the diffusion profile for human skin.  FaceWorks provides a function to generate this texture as well.</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smtClean="0"/>
              <a:t>Finally, at runtime, the curvature value should be interpolated from vertices down to pixels, and then in the pixel shader we sample that lookup texture using the curvature and </a:t>
            </a:r>
            <a:r>
              <a:rPr lang="en-US" smtClean="0"/>
              <a:t>N·L</a:t>
            </a:r>
            <a:r>
              <a:rPr lang="en-US" baseline="0" smtClean="0"/>
              <a: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1281818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For the normal mapping component</a:t>
            </a:r>
            <a:r>
              <a:rPr lang="en-US" baseline="0" smtClean="0"/>
              <a:t> of SSS, in the pixel shader, we sample the normal map twice</a:t>
            </a:r>
            <a:r>
              <a:rPr lang="en-US" sz="1100" smtClean="0"/>
              <a:t>—</a:t>
            </a:r>
            <a:r>
              <a:rPr lang="en-US" baseline="0" smtClean="0"/>
              <a:t>once as usual, and once with a higher mip level, to get a normal that’s blurred based on the SSS radius.</a:t>
            </a:r>
          </a:p>
          <a:p>
            <a:endParaRPr lang="en-US" baseline="0" smtClean="0"/>
          </a:p>
          <a:p>
            <a:r>
              <a:rPr lang="en-US" baseline="0" smtClean="0"/>
              <a:t>In order to work out the right mip level to sample at, we also have to know </a:t>
            </a:r>
            <a:r>
              <a:rPr lang="en-US" smtClean="0"/>
              <a:t>the</a:t>
            </a:r>
            <a:r>
              <a:rPr lang="en-US" baseline="0" smtClean="0"/>
              <a:t> UV scale of the mesh</a:t>
            </a:r>
            <a:r>
              <a:rPr lang="en-US" smtClean="0"/>
              <a:t>, i.e. how large the</a:t>
            </a:r>
            <a:r>
              <a:rPr lang="en-US" baseline="0" smtClean="0"/>
              <a:t> </a:t>
            </a:r>
            <a:r>
              <a:rPr lang="en-US" smtClean="0"/>
              <a:t>UV unit square is</a:t>
            </a:r>
            <a:r>
              <a:rPr lang="en-US" baseline="0" smtClean="0"/>
              <a:t> in world space.  FaceWorks has a routine to compute the average UV scale over the whole mesh, which you can call from your art tools, and then store that UV scale alongside the mesh somewhere.</a:t>
            </a:r>
          </a:p>
          <a:p>
            <a:endParaRPr lang="en-US" baseline="0" smtClean="0"/>
          </a:p>
          <a:p>
            <a:r>
              <a:rPr lang="en-US" baseline="0" smtClean="0"/>
              <a:t>FaceWorks then combines both of these normals, as well as the curvature calculation from the previous step, to arrive at the total diffuse lighting.</a:t>
            </a:r>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39322640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NVIDIA Title Slide Master">
    <p:bg>
      <p:bgPr>
        <a:solidFill>
          <a:schemeClr val="tx1"/>
        </a:solidFill>
        <a:effectLst/>
      </p:bgPr>
    </p:bg>
    <p:spTree>
      <p:nvGrpSpPr>
        <p:cNvPr id="1" name=""/>
        <p:cNvGrpSpPr/>
        <p:nvPr/>
      </p:nvGrpSpPr>
      <p:grpSpPr>
        <a:xfrm>
          <a:off x="0" y="0"/>
          <a:ext cx="0" cy="0"/>
          <a:chOff x="0" y="0"/>
          <a:chExt cx="0" cy="0"/>
        </a:xfrm>
      </p:grpSpPr>
      <p:grpSp>
        <p:nvGrpSpPr>
          <p:cNvPr id="749" name="Group 748"/>
          <p:cNvGrpSpPr/>
          <p:nvPr/>
        </p:nvGrpSpPr>
        <p:grpSpPr>
          <a:xfrm>
            <a:off x="5070354" y="4252479"/>
            <a:ext cx="4517246" cy="1918764"/>
            <a:chOff x="4739563" y="3062529"/>
            <a:chExt cx="4867917" cy="2067715"/>
          </a:xfrm>
        </p:grpSpPr>
        <p:sp>
          <p:nvSpPr>
            <p:cNvPr id="750" name="Parallelogram 749"/>
            <p:cNvSpPr/>
            <p:nvPr userDrawn="1"/>
          </p:nvSpPr>
          <p:spPr>
            <a:xfrm>
              <a:off x="5334407" y="3062529"/>
              <a:ext cx="4273073" cy="2067715"/>
            </a:xfrm>
            <a:prstGeom prst="parallelogram">
              <a:avLst>
                <a:gd name="adj" fmla="val 57897"/>
              </a:avLst>
            </a:prstGeom>
            <a:solidFill>
              <a:srgbClr val="FFFFFF">
                <a:alpha val="14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751" name="Parallelogram 750"/>
            <p:cNvSpPr/>
            <p:nvPr userDrawn="1"/>
          </p:nvSpPr>
          <p:spPr>
            <a:xfrm>
              <a:off x="4739563" y="3544115"/>
              <a:ext cx="3277847" cy="1586129"/>
            </a:xfrm>
            <a:prstGeom prst="parallelogram">
              <a:avLst>
                <a:gd name="adj" fmla="val 57897"/>
              </a:avLst>
            </a:prstGeom>
            <a:solidFill>
              <a:srgbClr val="FFFFFF">
                <a:alpha val="14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grpSp>
      <p:pic>
        <p:nvPicPr>
          <p:cNvPr id="298" name="Picture 297"/>
          <p:cNvPicPr>
            <a:picLocks noChangeAspect="1"/>
          </p:cNvPicPr>
          <p:nvPr/>
        </p:nvPicPr>
        <p:blipFill rotWithShape="1">
          <a:blip r:embed="rId2" cstate="print">
            <a:extLst>
              <a:ext uri="{28A0092B-C50C-407E-A947-70E740481C1C}">
                <a14:useLocalDpi xmlns:a14="http://schemas.microsoft.com/office/drawing/2010/main" val="0"/>
              </a:ext>
            </a:extLst>
          </a:blip>
          <a:srcRect l="-1" t="1" r="15445" b="36453"/>
          <a:stretch/>
        </p:blipFill>
        <p:spPr>
          <a:xfrm>
            <a:off x="5336334" y="2806378"/>
            <a:ext cx="5636466" cy="3364866"/>
          </a:xfrm>
          <a:prstGeom prst="rect">
            <a:avLst/>
          </a:prstGeom>
        </p:spPr>
      </p:pic>
      <p:grpSp>
        <p:nvGrpSpPr>
          <p:cNvPr id="412" name="Group 411"/>
          <p:cNvGrpSpPr/>
          <p:nvPr/>
        </p:nvGrpSpPr>
        <p:grpSpPr>
          <a:xfrm>
            <a:off x="-456390" y="-59806"/>
            <a:ext cx="7465728" cy="2873165"/>
            <a:chOff x="-456390" y="-59806"/>
            <a:chExt cx="7465728" cy="2873165"/>
          </a:xfrm>
        </p:grpSpPr>
        <p:sp>
          <p:nvSpPr>
            <p:cNvPr id="413" name="Freeform 1828"/>
            <p:cNvSpPr>
              <a:spLocks/>
            </p:cNvSpPr>
            <p:nvPr userDrawn="1"/>
          </p:nvSpPr>
          <p:spPr bwMode="auto">
            <a:xfrm>
              <a:off x="-456390" y="-5980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14" name="Freeform 1829"/>
            <p:cNvSpPr>
              <a:spLocks/>
            </p:cNvSpPr>
            <p:nvPr userDrawn="1"/>
          </p:nvSpPr>
          <p:spPr bwMode="auto">
            <a:xfrm>
              <a:off x="95166" y="-5980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15" name="Freeform 1830"/>
            <p:cNvSpPr>
              <a:spLocks/>
            </p:cNvSpPr>
            <p:nvPr userDrawn="1"/>
          </p:nvSpPr>
          <p:spPr bwMode="auto">
            <a:xfrm>
              <a:off x="373761" y="-5980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16" name="Freeform 1831"/>
            <p:cNvSpPr>
              <a:spLocks/>
            </p:cNvSpPr>
            <p:nvPr userDrawn="1"/>
          </p:nvSpPr>
          <p:spPr bwMode="auto">
            <a:xfrm>
              <a:off x="-180612" y="-5980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17" name="Freeform 1832"/>
            <p:cNvSpPr>
              <a:spLocks/>
            </p:cNvSpPr>
            <p:nvPr userDrawn="1"/>
          </p:nvSpPr>
          <p:spPr bwMode="auto">
            <a:xfrm>
              <a:off x="649539" y="-5980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18" name="Freeform 1833"/>
            <p:cNvSpPr>
              <a:spLocks/>
            </p:cNvSpPr>
            <p:nvPr userDrawn="1"/>
          </p:nvSpPr>
          <p:spPr bwMode="auto">
            <a:xfrm>
              <a:off x="1201097" y="-5980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19" name="Freeform 1834"/>
            <p:cNvSpPr>
              <a:spLocks/>
            </p:cNvSpPr>
            <p:nvPr userDrawn="1"/>
          </p:nvSpPr>
          <p:spPr bwMode="auto">
            <a:xfrm>
              <a:off x="1479690" y="-5980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0" name="Freeform 1835"/>
            <p:cNvSpPr>
              <a:spLocks/>
            </p:cNvSpPr>
            <p:nvPr userDrawn="1"/>
          </p:nvSpPr>
          <p:spPr bwMode="auto">
            <a:xfrm>
              <a:off x="925318" y="-5980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1" name="Freeform 1836"/>
            <p:cNvSpPr>
              <a:spLocks/>
            </p:cNvSpPr>
            <p:nvPr userDrawn="1"/>
          </p:nvSpPr>
          <p:spPr bwMode="auto">
            <a:xfrm>
              <a:off x="1755468" y="-5980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2" name="Freeform 1837"/>
            <p:cNvSpPr>
              <a:spLocks/>
            </p:cNvSpPr>
            <p:nvPr userDrawn="1"/>
          </p:nvSpPr>
          <p:spPr bwMode="auto">
            <a:xfrm>
              <a:off x="2307026" y="-5980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3" name="Freeform 1838"/>
            <p:cNvSpPr>
              <a:spLocks/>
            </p:cNvSpPr>
            <p:nvPr userDrawn="1"/>
          </p:nvSpPr>
          <p:spPr bwMode="auto">
            <a:xfrm>
              <a:off x="2585619" y="-5980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4" name="Freeform 1839"/>
            <p:cNvSpPr>
              <a:spLocks/>
            </p:cNvSpPr>
            <p:nvPr userDrawn="1"/>
          </p:nvSpPr>
          <p:spPr bwMode="auto">
            <a:xfrm>
              <a:off x="2031247" y="-5980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5" name="Freeform 1840"/>
            <p:cNvSpPr>
              <a:spLocks/>
            </p:cNvSpPr>
            <p:nvPr userDrawn="1"/>
          </p:nvSpPr>
          <p:spPr bwMode="auto">
            <a:xfrm>
              <a:off x="2861399" y="-5980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6" name="Freeform 1841"/>
            <p:cNvSpPr>
              <a:spLocks/>
            </p:cNvSpPr>
            <p:nvPr userDrawn="1"/>
          </p:nvSpPr>
          <p:spPr bwMode="auto">
            <a:xfrm>
              <a:off x="3412955" y="-5980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7" name="Freeform 1842"/>
            <p:cNvSpPr>
              <a:spLocks/>
            </p:cNvSpPr>
            <p:nvPr userDrawn="1"/>
          </p:nvSpPr>
          <p:spPr bwMode="auto">
            <a:xfrm>
              <a:off x="3691548" y="-5980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8" name="Freeform 1843"/>
            <p:cNvSpPr>
              <a:spLocks/>
            </p:cNvSpPr>
            <p:nvPr userDrawn="1"/>
          </p:nvSpPr>
          <p:spPr bwMode="auto">
            <a:xfrm>
              <a:off x="3137177" y="-5980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29" name="Freeform 1844"/>
            <p:cNvSpPr>
              <a:spLocks/>
            </p:cNvSpPr>
            <p:nvPr userDrawn="1"/>
          </p:nvSpPr>
          <p:spPr bwMode="auto">
            <a:xfrm>
              <a:off x="3967327" y="-5980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0" name="Freeform 1845"/>
            <p:cNvSpPr>
              <a:spLocks/>
            </p:cNvSpPr>
            <p:nvPr userDrawn="1"/>
          </p:nvSpPr>
          <p:spPr bwMode="auto">
            <a:xfrm>
              <a:off x="4518885" y="-5980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1" name="Freeform 1846"/>
            <p:cNvSpPr>
              <a:spLocks/>
            </p:cNvSpPr>
            <p:nvPr userDrawn="1"/>
          </p:nvSpPr>
          <p:spPr bwMode="auto">
            <a:xfrm>
              <a:off x="4797479" y="-5980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2" name="Freeform 1847"/>
            <p:cNvSpPr>
              <a:spLocks/>
            </p:cNvSpPr>
            <p:nvPr userDrawn="1"/>
          </p:nvSpPr>
          <p:spPr bwMode="auto">
            <a:xfrm>
              <a:off x="4243106" y="-5980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3" name="Freeform 1848"/>
            <p:cNvSpPr>
              <a:spLocks/>
            </p:cNvSpPr>
            <p:nvPr userDrawn="1"/>
          </p:nvSpPr>
          <p:spPr bwMode="auto">
            <a:xfrm>
              <a:off x="5073258" y="-5980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4" name="Freeform 1849"/>
            <p:cNvSpPr>
              <a:spLocks/>
            </p:cNvSpPr>
            <p:nvPr userDrawn="1"/>
          </p:nvSpPr>
          <p:spPr bwMode="auto">
            <a:xfrm>
              <a:off x="5624815" y="-5980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5" name="Freeform 1850"/>
            <p:cNvSpPr>
              <a:spLocks/>
            </p:cNvSpPr>
            <p:nvPr userDrawn="1"/>
          </p:nvSpPr>
          <p:spPr bwMode="auto">
            <a:xfrm>
              <a:off x="5903407" y="-5980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6" name="Freeform 1851"/>
            <p:cNvSpPr>
              <a:spLocks/>
            </p:cNvSpPr>
            <p:nvPr userDrawn="1"/>
          </p:nvSpPr>
          <p:spPr bwMode="auto">
            <a:xfrm>
              <a:off x="5349036" y="-5980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7" name="Freeform 1852"/>
            <p:cNvSpPr>
              <a:spLocks/>
            </p:cNvSpPr>
            <p:nvPr userDrawn="1"/>
          </p:nvSpPr>
          <p:spPr bwMode="auto">
            <a:xfrm>
              <a:off x="6179186" y="-5980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8" name="Freeform 1855"/>
            <p:cNvSpPr>
              <a:spLocks/>
            </p:cNvSpPr>
            <p:nvPr userDrawn="1"/>
          </p:nvSpPr>
          <p:spPr bwMode="auto">
            <a:xfrm>
              <a:off x="6454965" y="-5980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39" name="Freeform 1989"/>
            <p:cNvSpPr>
              <a:spLocks/>
            </p:cNvSpPr>
            <p:nvPr userDrawn="1"/>
          </p:nvSpPr>
          <p:spPr bwMode="auto">
            <a:xfrm>
              <a:off x="-180612" y="42140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0" name="Freeform 1990"/>
            <p:cNvSpPr>
              <a:spLocks/>
            </p:cNvSpPr>
            <p:nvPr userDrawn="1"/>
          </p:nvSpPr>
          <p:spPr bwMode="auto">
            <a:xfrm>
              <a:off x="95166" y="42140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1" name="Freeform 1991"/>
            <p:cNvSpPr>
              <a:spLocks/>
            </p:cNvSpPr>
            <p:nvPr userDrawn="1"/>
          </p:nvSpPr>
          <p:spPr bwMode="auto">
            <a:xfrm>
              <a:off x="-456390" y="42140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2" name="Freeform 1992"/>
            <p:cNvSpPr>
              <a:spLocks/>
            </p:cNvSpPr>
            <p:nvPr userDrawn="1"/>
          </p:nvSpPr>
          <p:spPr bwMode="auto">
            <a:xfrm>
              <a:off x="373761" y="42140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3" name="Freeform 1993"/>
            <p:cNvSpPr>
              <a:spLocks/>
            </p:cNvSpPr>
            <p:nvPr userDrawn="1"/>
          </p:nvSpPr>
          <p:spPr bwMode="auto">
            <a:xfrm>
              <a:off x="925318" y="42140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4" name="Freeform 1994"/>
            <p:cNvSpPr>
              <a:spLocks/>
            </p:cNvSpPr>
            <p:nvPr userDrawn="1"/>
          </p:nvSpPr>
          <p:spPr bwMode="auto">
            <a:xfrm>
              <a:off x="1201097" y="42140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5" name="Freeform 1995"/>
            <p:cNvSpPr>
              <a:spLocks/>
            </p:cNvSpPr>
            <p:nvPr userDrawn="1"/>
          </p:nvSpPr>
          <p:spPr bwMode="auto">
            <a:xfrm>
              <a:off x="649539" y="42140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6" name="Freeform 1996"/>
            <p:cNvSpPr>
              <a:spLocks/>
            </p:cNvSpPr>
            <p:nvPr userDrawn="1"/>
          </p:nvSpPr>
          <p:spPr bwMode="auto">
            <a:xfrm>
              <a:off x="1479690" y="42140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7" name="Freeform 1997"/>
            <p:cNvSpPr>
              <a:spLocks/>
            </p:cNvSpPr>
            <p:nvPr userDrawn="1"/>
          </p:nvSpPr>
          <p:spPr bwMode="auto">
            <a:xfrm>
              <a:off x="2031247" y="42140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8" name="Freeform 1998"/>
            <p:cNvSpPr>
              <a:spLocks/>
            </p:cNvSpPr>
            <p:nvPr userDrawn="1"/>
          </p:nvSpPr>
          <p:spPr bwMode="auto">
            <a:xfrm>
              <a:off x="2307026" y="42140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49" name="Freeform 1999"/>
            <p:cNvSpPr>
              <a:spLocks/>
            </p:cNvSpPr>
            <p:nvPr userDrawn="1"/>
          </p:nvSpPr>
          <p:spPr bwMode="auto">
            <a:xfrm>
              <a:off x="1755468" y="42140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0" name="Freeform 2000"/>
            <p:cNvSpPr>
              <a:spLocks/>
            </p:cNvSpPr>
            <p:nvPr userDrawn="1"/>
          </p:nvSpPr>
          <p:spPr bwMode="auto">
            <a:xfrm>
              <a:off x="2585619" y="42140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1" name="Freeform 2001"/>
            <p:cNvSpPr>
              <a:spLocks/>
            </p:cNvSpPr>
            <p:nvPr userDrawn="1"/>
          </p:nvSpPr>
          <p:spPr bwMode="auto">
            <a:xfrm>
              <a:off x="3137177" y="42140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2" name="Freeform 2002"/>
            <p:cNvSpPr>
              <a:spLocks/>
            </p:cNvSpPr>
            <p:nvPr userDrawn="1"/>
          </p:nvSpPr>
          <p:spPr bwMode="auto">
            <a:xfrm>
              <a:off x="3412955" y="42140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3" name="Freeform 2003"/>
            <p:cNvSpPr>
              <a:spLocks/>
            </p:cNvSpPr>
            <p:nvPr userDrawn="1"/>
          </p:nvSpPr>
          <p:spPr bwMode="auto">
            <a:xfrm>
              <a:off x="2861399" y="42140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4" name="Freeform 2004"/>
            <p:cNvSpPr>
              <a:spLocks/>
            </p:cNvSpPr>
            <p:nvPr userDrawn="1"/>
          </p:nvSpPr>
          <p:spPr bwMode="auto">
            <a:xfrm>
              <a:off x="3691548" y="42140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5" name="Freeform 2005"/>
            <p:cNvSpPr>
              <a:spLocks/>
            </p:cNvSpPr>
            <p:nvPr userDrawn="1"/>
          </p:nvSpPr>
          <p:spPr bwMode="auto">
            <a:xfrm>
              <a:off x="4243106" y="42140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6" name="Freeform 2006"/>
            <p:cNvSpPr>
              <a:spLocks/>
            </p:cNvSpPr>
            <p:nvPr userDrawn="1"/>
          </p:nvSpPr>
          <p:spPr bwMode="auto">
            <a:xfrm>
              <a:off x="4518885" y="42140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7" name="Freeform 2007"/>
            <p:cNvSpPr>
              <a:spLocks/>
            </p:cNvSpPr>
            <p:nvPr userDrawn="1"/>
          </p:nvSpPr>
          <p:spPr bwMode="auto">
            <a:xfrm>
              <a:off x="3967327" y="42140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8" name="Freeform 457"/>
            <p:cNvSpPr>
              <a:spLocks/>
            </p:cNvSpPr>
            <p:nvPr userDrawn="1"/>
          </p:nvSpPr>
          <p:spPr bwMode="auto">
            <a:xfrm>
              <a:off x="-456390" y="89697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59" name="Freeform 458"/>
            <p:cNvSpPr>
              <a:spLocks/>
            </p:cNvSpPr>
            <p:nvPr userDrawn="1"/>
          </p:nvSpPr>
          <p:spPr bwMode="auto">
            <a:xfrm>
              <a:off x="95166" y="89697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0" name="Freeform 459"/>
            <p:cNvSpPr>
              <a:spLocks/>
            </p:cNvSpPr>
            <p:nvPr userDrawn="1"/>
          </p:nvSpPr>
          <p:spPr bwMode="auto">
            <a:xfrm>
              <a:off x="373761" y="89697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1" name="Freeform 460"/>
            <p:cNvSpPr>
              <a:spLocks/>
            </p:cNvSpPr>
            <p:nvPr userDrawn="1"/>
          </p:nvSpPr>
          <p:spPr bwMode="auto">
            <a:xfrm>
              <a:off x="-180612" y="89697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2" name="Freeform 461"/>
            <p:cNvSpPr>
              <a:spLocks/>
            </p:cNvSpPr>
            <p:nvPr userDrawn="1"/>
          </p:nvSpPr>
          <p:spPr bwMode="auto">
            <a:xfrm>
              <a:off x="649539" y="89697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3" name="Freeform 462"/>
            <p:cNvSpPr>
              <a:spLocks/>
            </p:cNvSpPr>
            <p:nvPr userDrawn="1"/>
          </p:nvSpPr>
          <p:spPr bwMode="auto">
            <a:xfrm>
              <a:off x="1201097" y="89697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4" name="Freeform 463"/>
            <p:cNvSpPr>
              <a:spLocks/>
            </p:cNvSpPr>
            <p:nvPr userDrawn="1"/>
          </p:nvSpPr>
          <p:spPr bwMode="auto">
            <a:xfrm>
              <a:off x="1479690" y="89697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5" name="Freeform 464"/>
            <p:cNvSpPr>
              <a:spLocks/>
            </p:cNvSpPr>
            <p:nvPr userDrawn="1"/>
          </p:nvSpPr>
          <p:spPr bwMode="auto">
            <a:xfrm>
              <a:off x="925318" y="89697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6" name="Freeform 465"/>
            <p:cNvSpPr>
              <a:spLocks/>
            </p:cNvSpPr>
            <p:nvPr userDrawn="1"/>
          </p:nvSpPr>
          <p:spPr bwMode="auto">
            <a:xfrm>
              <a:off x="1755468" y="89697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7" name="Freeform 466"/>
            <p:cNvSpPr>
              <a:spLocks/>
            </p:cNvSpPr>
            <p:nvPr userDrawn="1"/>
          </p:nvSpPr>
          <p:spPr bwMode="auto">
            <a:xfrm>
              <a:off x="2307026" y="89697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8" name="Freeform 467"/>
            <p:cNvSpPr>
              <a:spLocks/>
            </p:cNvSpPr>
            <p:nvPr userDrawn="1"/>
          </p:nvSpPr>
          <p:spPr bwMode="auto">
            <a:xfrm>
              <a:off x="2585619" y="89697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69" name="Freeform 468"/>
            <p:cNvSpPr>
              <a:spLocks/>
            </p:cNvSpPr>
            <p:nvPr userDrawn="1"/>
          </p:nvSpPr>
          <p:spPr bwMode="auto">
            <a:xfrm>
              <a:off x="2031247" y="89697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0" name="Freeform 469"/>
            <p:cNvSpPr>
              <a:spLocks/>
            </p:cNvSpPr>
            <p:nvPr userDrawn="1"/>
          </p:nvSpPr>
          <p:spPr bwMode="auto">
            <a:xfrm>
              <a:off x="2861399" y="89697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1" name="Freeform 470"/>
            <p:cNvSpPr>
              <a:spLocks/>
            </p:cNvSpPr>
            <p:nvPr userDrawn="1"/>
          </p:nvSpPr>
          <p:spPr bwMode="auto">
            <a:xfrm>
              <a:off x="3412955" y="896976"/>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2" name="Freeform 471"/>
            <p:cNvSpPr>
              <a:spLocks/>
            </p:cNvSpPr>
            <p:nvPr userDrawn="1"/>
          </p:nvSpPr>
          <p:spPr bwMode="auto">
            <a:xfrm>
              <a:off x="3691548" y="896976"/>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3" name="Freeform 472"/>
            <p:cNvSpPr>
              <a:spLocks/>
            </p:cNvSpPr>
            <p:nvPr userDrawn="1"/>
          </p:nvSpPr>
          <p:spPr bwMode="auto">
            <a:xfrm>
              <a:off x="3137177" y="89697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4" name="Freeform 473"/>
            <p:cNvSpPr>
              <a:spLocks/>
            </p:cNvSpPr>
            <p:nvPr userDrawn="1"/>
          </p:nvSpPr>
          <p:spPr bwMode="auto">
            <a:xfrm>
              <a:off x="3967327" y="896976"/>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5" name="Freeform 474"/>
            <p:cNvSpPr>
              <a:spLocks/>
            </p:cNvSpPr>
            <p:nvPr userDrawn="1"/>
          </p:nvSpPr>
          <p:spPr bwMode="auto">
            <a:xfrm>
              <a:off x="4243106" y="896976"/>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6" name="Freeform 2312"/>
            <p:cNvSpPr>
              <a:spLocks/>
            </p:cNvSpPr>
            <p:nvPr userDrawn="1"/>
          </p:nvSpPr>
          <p:spPr bwMode="auto">
            <a:xfrm>
              <a:off x="-180612" y="1378183"/>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7" name="Freeform 2313"/>
            <p:cNvSpPr>
              <a:spLocks/>
            </p:cNvSpPr>
            <p:nvPr userDrawn="1"/>
          </p:nvSpPr>
          <p:spPr bwMode="auto">
            <a:xfrm>
              <a:off x="95166" y="1378183"/>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8" name="Freeform 2314"/>
            <p:cNvSpPr>
              <a:spLocks/>
            </p:cNvSpPr>
            <p:nvPr userDrawn="1"/>
          </p:nvSpPr>
          <p:spPr bwMode="auto">
            <a:xfrm>
              <a:off x="-456390" y="1378183"/>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79" name="Freeform 2315"/>
            <p:cNvSpPr>
              <a:spLocks/>
            </p:cNvSpPr>
            <p:nvPr userDrawn="1"/>
          </p:nvSpPr>
          <p:spPr bwMode="auto">
            <a:xfrm>
              <a:off x="373761" y="137818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80" name="Freeform 2316"/>
            <p:cNvSpPr>
              <a:spLocks/>
            </p:cNvSpPr>
            <p:nvPr userDrawn="1"/>
          </p:nvSpPr>
          <p:spPr bwMode="auto">
            <a:xfrm>
              <a:off x="925318" y="1378183"/>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81" name="Freeform 2317"/>
            <p:cNvSpPr>
              <a:spLocks/>
            </p:cNvSpPr>
            <p:nvPr userDrawn="1"/>
          </p:nvSpPr>
          <p:spPr bwMode="auto">
            <a:xfrm>
              <a:off x="1201097" y="1378183"/>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82" name="Freeform 2318"/>
            <p:cNvSpPr>
              <a:spLocks/>
            </p:cNvSpPr>
            <p:nvPr userDrawn="1"/>
          </p:nvSpPr>
          <p:spPr bwMode="auto">
            <a:xfrm>
              <a:off x="649539" y="1378183"/>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83" name="Freeform 2319"/>
            <p:cNvSpPr>
              <a:spLocks/>
            </p:cNvSpPr>
            <p:nvPr userDrawn="1"/>
          </p:nvSpPr>
          <p:spPr bwMode="auto">
            <a:xfrm>
              <a:off x="1479690" y="137818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84" name="Freeform 2320"/>
            <p:cNvSpPr>
              <a:spLocks/>
            </p:cNvSpPr>
            <p:nvPr userDrawn="1"/>
          </p:nvSpPr>
          <p:spPr bwMode="auto">
            <a:xfrm>
              <a:off x="2031247" y="1378183"/>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85" name="Freeform 2321"/>
            <p:cNvSpPr>
              <a:spLocks/>
            </p:cNvSpPr>
            <p:nvPr userDrawn="1"/>
          </p:nvSpPr>
          <p:spPr bwMode="auto">
            <a:xfrm>
              <a:off x="2307026" y="1378183"/>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86" name="Freeform 2322"/>
            <p:cNvSpPr>
              <a:spLocks/>
            </p:cNvSpPr>
            <p:nvPr userDrawn="1"/>
          </p:nvSpPr>
          <p:spPr bwMode="auto">
            <a:xfrm>
              <a:off x="1755468" y="1378183"/>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87" name="Freeform 2323"/>
            <p:cNvSpPr>
              <a:spLocks/>
            </p:cNvSpPr>
            <p:nvPr userDrawn="1"/>
          </p:nvSpPr>
          <p:spPr bwMode="auto">
            <a:xfrm>
              <a:off x="2585619" y="137818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92" name="Freeform 2324"/>
            <p:cNvSpPr>
              <a:spLocks/>
            </p:cNvSpPr>
            <p:nvPr userDrawn="1"/>
          </p:nvSpPr>
          <p:spPr bwMode="auto">
            <a:xfrm>
              <a:off x="3137177" y="1378183"/>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93" name="Freeform 2325"/>
            <p:cNvSpPr>
              <a:spLocks/>
            </p:cNvSpPr>
            <p:nvPr userDrawn="1"/>
          </p:nvSpPr>
          <p:spPr bwMode="auto">
            <a:xfrm>
              <a:off x="3412955" y="1378183"/>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94" name="Freeform 2326"/>
            <p:cNvSpPr>
              <a:spLocks/>
            </p:cNvSpPr>
            <p:nvPr userDrawn="1"/>
          </p:nvSpPr>
          <p:spPr bwMode="auto">
            <a:xfrm>
              <a:off x="2861399" y="1378183"/>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95" name="Freeform 2473"/>
            <p:cNvSpPr>
              <a:spLocks/>
            </p:cNvSpPr>
            <p:nvPr userDrawn="1"/>
          </p:nvSpPr>
          <p:spPr bwMode="auto">
            <a:xfrm>
              <a:off x="-456390" y="185657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96" name="Freeform 2474"/>
            <p:cNvSpPr>
              <a:spLocks/>
            </p:cNvSpPr>
            <p:nvPr userDrawn="1"/>
          </p:nvSpPr>
          <p:spPr bwMode="auto">
            <a:xfrm>
              <a:off x="95166" y="1856574"/>
              <a:ext cx="554373" cy="478392"/>
            </a:xfrm>
            <a:custGeom>
              <a:avLst/>
              <a:gdLst>
                <a:gd name="T0" fmla="*/ 197 w 197"/>
                <a:gd name="T1" fmla="*/ 170 h 170"/>
                <a:gd name="T2" fmla="*/ 0 w 197"/>
                <a:gd name="T3" fmla="*/ 170 h 170"/>
                <a:gd name="T4" fmla="*/ 99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9"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97" name="Freeform 2475"/>
            <p:cNvSpPr>
              <a:spLocks/>
            </p:cNvSpPr>
            <p:nvPr userDrawn="1"/>
          </p:nvSpPr>
          <p:spPr bwMode="auto">
            <a:xfrm>
              <a:off x="373761" y="1856574"/>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98" name="Freeform 2476"/>
            <p:cNvSpPr>
              <a:spLocks/>
            </p:cNvSpPr>
            <p:nvPr userDrawn="1"/>
          </p:nvSpPr>
          <p:spPr bwMode="auto">
            <a:xfrm>
              <a:off x="-180612" y="1856574"/>
              <a:ext cx="554373" cy="478392"/>
            </a:xfrm>
            <a:custGeom>
              <a:avLst/>
              <a:gdLst>
                <a:gd name="T0" fmla="*/ 0 w 197"/>
                <a:gd name="T1" fmla="*/ 0 h 170"/>
                <a:gd name="T2" fmla="*/ 197 w 197"/>
                <a:gd name="T3" fmla="*/ 0 h 170"/>
                <a:gd name="T4" fmla="*/ 98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499" name="Freeform 2635"/>
            <p:cNvSpPr>
              <a:spLocks/>
            </p:cNvSpPr>
            <p:nvPr userDrawn="1"/>
          </p:nvSpPr>
          <p:spPr bwMode="auto">
            <a:xfrm>
              <a:off x="-180612" y="2334967"/>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0" name="Freeform 2636"/>
            <p:cNvSpPr>
              <a:spLocks/>
            </p:cNvSpPr>
            <p:nvPr userDrawn="1"/>
          </p:nvSpPr>
          <p:spPr bwMode="auto">
            <a:xfrm>
              <a:off x="95166" y="2334967"/>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1" name="Freeform 2637"/>
            <p:cNvSpPr>
              <a:spLocks/>
            </p:cNvSpPr>
            <p:nvPr userDrawn="1"/>
          </p:nvSpPr>
          <p:spPr bwMode="auto">
            <a:xfrm>
              <a:off x="-456390" y="2334967"/>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grpSp>
      <p:grpSp>
        <p:nvGrpSpPr>
          <p:cNvPr id="502" name="Group 501"/>
          <p:cNvGrpSpPr/>
          <p:nvPr/>
        </p:nvGrpSpPr>
        <p:grpSpPr>
          <a:xfrm>
            <a:off x="2861694" y="1857272"/>
            <a:ext cx="8568843" cy="4313972"/>
            <a:chOff x="2861694" y="1857272"/>
            <a:chExt cx="8568843" cy="4313972"/>
          </a:xfrm>
        </p:grpSpPr>
        <p:sp>
          <p:nvSpPr>
            <p:cNvPr id="503" name="Freeform 2182"/>
            <p:cNvSpPr>
              <a:spLocks/>
            </p:cNvSpPr>
            <p:nvPr userDrawn="1"/>
          </p:nvSpPr>
          <p:spPr bwMode="auto">
            <a:xfrm>
              <a:off x="9497271" y="1857272"/>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4" name="Freeform 2183"/>
            <p:cNvSpPr>
              <a:spLocks/>
            </p:cNvSpPr>
            <p:nvPr userDrawn="1"/>
          </p:nvSpPr>
          <p:spPr bwMode="auto">
            <a:xfrm>
              <a:off x="10048828" y="1857272"/>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5" name="Freeform 2184"/>
            <p:cNvSpPr>
              <a:spLocks/>
            </p:cNvSpPr>
            <p:nvPr userDrawn="1"/>
          </p:nvSpPr>
          <p:spPr bwMode="auto">
            <a:xfrm>
              <a:off x="10324607" y="1857272"/>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6" name="Freeform 2185"/>
            <p:cNvSpPr>
              <a:spLocks/>
            </p:cNvSpPr>
            <p:nvPr userDrawn="1"/>
          </p:nvSpPr>
          <p:spPr bwMode="auto">
            <a:xfrm>
              <a:off x="9773050" y="1857272"/>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7" name="Freeform 2186"/>
            <p:cNvSpPr>
              <a:spLocks/>
            </p:cNvSpPr>
            <p:nvPr userDrawn="1"/>
          </p:nvSpPr>
          <p:spPr bwMode="auto">
            <a:xfrm>
              <a:off x="10600387" y="1857272"/>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8" name="Freeform 2189"/>
            <p:cNvSpPr>
              <a:spLocks/>
            </p:cNvSpPr>
            <p:nvPr userDrawn="1"/>
          </p:nvSpPr>
          <p:spPr bwMode="auto">
            <a:xfrm>
              <a:off x="10878980" y="1857272"/>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9" name="Freeform 2340"/>
            <p:cNvSpPr>
              <a:spLocks/>
            </p:cNvSpPr>
            <p:nvPr userDrawn="1"/>
          </p:nvSpPr>
          <p:spPr bwMode="auto">
            <a:xfrm>
              <a:off x="8667121" y="2338479"/>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0" name="Freeform 2341"/>
            <p:cNvSpPr>
              <a:spLocks/>
            </p:cNvSpPr>
            <p:nvPr userDrawn="1"/>
          </p:nvSpPr>
          <p:spPr bwMode="auto">
            <a:xfrm>
              <a:off x="8942900" y="2338479"/>
              <a:ext cx="554373" cy="478392"/>
            </a:xfrm>
            <a:custGeom>
              <a:avLst/>
              <a:gdLst>
                <a:gd name="T0" fmla="*/ 0 w 197"/>
                <a:gd name="T1" fmla="*/ 0 h 170"/>
                <a:gd name="T2" fmla="*/ 197 w 197"/>
                <a:gd name="T3" fmla="*/ 0 h 170"/>
                <a:gd name="T4" fmla="*/ 98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1" name="Freeform 2343"/>
            <p:cNvSpPr>
              <a:spLocks/>
            </p:cNvSpPr>
            <p:nvPr userDrawn="1"/>
          </p:nvSpPr>
          <p:spPr bwMode="auto">
            <a:xfrm>
              <a:off x="9221492" y="2338479"/>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2" name="Freeform 2344"/>
            <p:cNvSpPr>
              <a:spLocks/>
            </p:cNvSpPr>
            <p:nvPr userDrawn="1"/>
          </p:nvSpPr>
          <p:spPr bwMode="auto">
            <a:xfrm>
              <a:off x="9773050" y="2338479"/>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3" name="Freeform 2345"/>
            <p:cNvSpPr>
              <a:spLocks/>
            </p:cNvSpPr>
            <p:nvPr userDrawn="1"/>
          </p:nvSpPr>
          <p:spPr bwMode="auto">
            <a:xfrm>
              <a:off x="10048828" y="2338479"/>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4" name="Freeform 2346"/>
            <p:cNvSpPr>
              <a:spLocks/>
            </p:cNvSpPr>
            <p:nvPr userDrawn="1"/>
          </p:nvSpPr>
          <p:spPr bwMode="auto">
            <a:xfrm>
              <a:off x="9497271" y="2338479"/>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5" name="Freeform 2347"/>
            <p:cNvSpPr>
              <a:spLocks/>
            </p:cNvSpPr>
            <p:nvPr userDrawn="1"/>
          </p:nvSpPr>
          <p:spPr bwMode="auto">
            <a:xfrm>
              <a:off x="10324607" y="2338479"/>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6" name="Freeform 2348"/>
            <p:cNvSpPr>
              <a:spLocks/>
            </p:cNvSpPr>
            <p:nvPr userDrawn="1"/>
          </p:nvSpPr>
          <p:spPr bwMode="auto">
            <a:xfrm>
              <a:off x="10878980" y="2338479"/>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7" name="Freeform 2350"/>
            <p:cNvSpPr>
              <a:spLocks/>
            </p:cNvSpPr>
            <p:nvPr userDrawn="1"/>
          </p:nvSpPr>
          <p:spPr bwMode="auto">
            <a:xfrm>
              <a:off x="10600387" y="2338479"/>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8" name="Freeform 2501"/>
            <p:cNvSpPr>
              <a:spLocks/>
            </p:cNvSpPr>
            <p:nvPr userDrawn="1"/>
          </p:nvSpPr>
          <p:spPr bwMode="auto">
            <a:xfrm>
              <a:off x="8391342" y="2816870"/>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9" name="Freeform 2502"/>
            <p:cNvSpPr>
              <a:spLocks/>
            </p:cNvSpPr>
            <p:nvPr userDrawn="1"/>
          </p:nvSpPr>
          <p:spPr bwMode="auto">
            <a:xfrm>
              <a:off x="8942900" y="2816870"/>
              <a:ext cx="554373" cy="478392"/>
            </a:xfrm>
            <a:custGeom>
              <a:avLst/>
              <a:gdLst>
                <a:gd name="T0" fmla="*/ 197 w 197"/>
                <a:gd name="T1" fmla="*/ 170 h 170"/>
                <a:gd name="T2" fmla="*/ 0 w 197"/>
                <a:gd name="T3" fmla="*/ 170 h 170"/>
                <a:gd name="T4" fmla="*/ 99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9"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0" name="Freeform 2503"/>
            <p:cNvSpPr>
              <a:spLocks/>
            </p:cNvSpPr>
            <p:nvPr userDrawn="1"/>
          </p:nvSpPr>
          <p:spPr bwMode="auto">
            <a:xfrm>
              <a:off x="9218678" y="2816870"/>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1" name="Freeform 2504"/>
            <p:cNvSpPr>
              <a:spLocks/>
            </p:cNvSpPr>
            <p:nvPr userDrawn="1"/>
          </p:nvSpPr>
          <p:spPr bwMode="auto">
            <a:xfrm>
              <a:off x="8667121" y="2816870"/>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2" name="Freeform 2505"/>
            <p:cNvSpPr>
              <a:spLocks/>
            </p:cNvSpPr>
            <p:nvPr userDrawn="1"/>
          </p:nvSpPr>
          <p:spPr bwMode="auto">
            <a:xfrm>
              <a:off x="9497271" y="2816870"/>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3" name="Freeform 2506"/>
            <p:cNvSpPr>
              <a:spLocks/>
            </p:cNvSpPr>
            <p:nvPr userDrawn="1"/>
          </p:nvSpPr>
          <p:spPr bwMode="auto">
            <a:xfrm>
              <a:off x="10048828" y="2816870"/>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4" name="Freeform 2507"/>
            <p:cNvSpPr>
              <a:spLocks/>
            </p:cNvSpPr>
            <p:nvPr userDrawn="1"/>
          </p:nvSpPr>
          <p:spPr bwMode="auto">
            <a:xfrm>
              <a:off x="10324607" y="2816870"/>
              <a:ext cx="554373" cy="478392"/>
            </a:xfrm>
            <a:custGeom>
              <a:avLst/>
              <a:gdLst>
                <a:gd name="T0" fmla="*/ 0 w 197"/>
                <a:gd name="T1" fmla="*/ 0 h 170"/>
                <a:gd name="T2" fmla="*/ 197 w 197"/>
                <a:gd name="T3" fmla="*/ 0 h 170"/>
                <a:gd name="T4" fmla="*/ 98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5" name="Freeform 2508"/>
            <p:cNvSpPr>
              <a:spLocks/>
            </p:cNvSpPr>
            <p:nvPr userDrawn="1"/>
          </p:nvSpPr>
          <p:spPr bwMode="auto">
            <a:xfrm>
              <a:off x="9773050" y="2816870"/>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6" name="Freeform 2509"/>
            <p:cNvSpPr>
              <a:spLocks/>
            </p:cNvSpPr>
            <p:nvPr userDrawn="1"/>
          </p:nvSpPr>
          <p:spPr bwMode="auto">
            <a:xfrm>
              <a:off x="10600387" y="2816870"/>
              <a:ext cx="554373" cy="478392"/>
            </a:xfrm>
            <a:custGeom>
              <a:avLst/>
              <a:gdLst>
                <a:gd name="T0" fmla="*/ 197 w 197"/>
                <a:gd name="T1" fmla="*/ 170 h 170"/>
                <a:gd name="T2" fmla="*/ 0 w 197"/>
                <a:gd name="T3" fmla="*/ 170 h 170"/>
                <a:gd name="T4" fmla="*/ 99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9"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7" name="Freeform 2512"/>
            <p:cNvSpPr>
              <a:spLocks/>
            </p:cNvSpPr>
            <p:nvPr userDrawn="1"/>
          </p:nvSpPr>
          <p:spPr bwMode="auto">
            <a:xfrm>
              <a:off x="10878980" y="2816870"/>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8" name="Freeform 2655"/>
            <p:cNvSpPr>
              <a:spLocks/>
            </p:cNvSpPr>
            <p:nvPr userDrawn="1"/>
          </p:nvSpPr>
          <p:spPr bwMode="auto">
            <a:xfrm>
              <a:off x="6455262" y="3295263"/>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29" name="Freeform 2656"/>
            <p:cNvSpPr>
              <a:spLocks/>
            </p:cNvSpPr>
            <p:nvPr userDrawn="1"/>
          </p:nvSpPr>
          <p:spPr bwMode="auto">
            <a:xfrm>
              <a:off x="6731041" y="3295263"/>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0" name="Freeform 2658"/>
            <p:cNvSpPr>
              <a:spLocks/>
            </p:cNvSpPr>
            <p:nvPr userDrawn="1"/>
          </p:nvSpPr>
          <p:spPr bwMode="auto">
            <a:xfrm>
              <a:off x="7009633" y="329526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1" name="Freeform 2659"/>
            <p:cNvSpPr>
              <a:spLocks/>
            </p:cNvSpPr>
            <p:nvPr userDrawn="1"/>
          </p:nvSpPr>
          <p:spPr bwMode="auto">
            <a:xfrm>
              <a:off x="7561191" y="3295263"/>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2" name="Freeform 2660"/>
            <p:cNvSpPr>
              <a:spLocks/>
            </p:cNvSpPr>
            <p:nvPr userDrawn="1"/>
          </p:nvSpPr>
          <p:spPr bwMode="auto">
            <a:xfrm>
              <a:off x="7836969" y="3295263"/>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3" name="Freeform 2661"/>
            <p:cNvSpPr>
              <a:spLocks/>
            </p:cNvSpPr>
            <p:nvPr userDrawn="1"/>
          </p:nvSpPr>
          <p:spPr bwMode="auto">
            <a:xfrm>
              <a:off x="7285412" y="3295263"/>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4" name="Freeform 2662"/>
            <p:cNvSpPr>
              <a:spLocks/>
            </p:cNvSpPr>
            <p:nvPr userDrawn="1"/>
          </p:nvSpPr>
          <p:spPr bwMode="auto">
            <a:xfrm>
              <a:off x="8115564" y="329526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5" name="Freeform 2663"/>
            <p:cNvSpPr>
              <a:spLocks/>
            </p:cNvSpPr>
            <p:nvPr userDrawn="1"/>
          </p:nvSpPr>
          <p:spPr bwMode="auto">
            <a:xfrm>
              <a:off x="8667121" y="329526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6" name="Freeform 2664"/>
            <p:cNvSpPr>
              <a:spLocks/>
            </p:cNvSpPr>
            <p:nvPr userDrawn="1"/>
          </p:nvSpPr>
          <p:spPr bwMode="auto">
            <a:xfrm>
              <a:off x="8942900" y="3295263"/>
              <a:ext cx="554373" cy="478392"/>
            </a:xfrm>
            <a:custGeom>
              <a:avLst/>
              <a:gdLst>
                <a:gd name="T0" fmla="*/ 0 w 197"/>
                <a:gd name="T1" fmla="*/ 0 h 170"/>
                <a:gd name="T2" fmla="*/ 197 w 197"/>
                <a:gd name="T3" fmla="*/ 0 h 170"/>
                <a:gd name="T4" fmla="*/ 98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7" name="Freeform 2665"/>
            <p:cNvSpPr>
              <a:spLocks/>
            </p:cNvSpPr>
            <p:nvPr userDrawn="1"/>
          </p:nvSpPr>
          <p:spPr bwMode="auto">
            <a:xfrm>
              <a:off x="8391342" y="3295263"/>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8" name="Freeform 2666"/>
            <p:cNvSpPr>
              <a:spLocks/>
            </p:cNvSpPr>
            <p:nvPr userDrawn="1"/>
          </p:nvSpPr>
          <p:spPr bwMode="auto">
            <a:xfrm>
              <a:off x="9221492" y="329526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9" name="Freeform 2667"/>
            <p:cNvSpPr>
              <a:spLocks/>
            </p:cNvSpPr>
            <p:nvPr userDrawn="1"/>
          </p:nvSpPr>
          <p:spPr bwMode="auto">
            <a:xfrm>
              <a:off x="9773050" y="329526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0" name="Freeform 2668"/>
            <p:cNvSpPr>
              <a:spLocks/>
            </p:cNvSpPr>
            <p:nvPr userDrawn="1"/>
          </p:nvSpPr>
          <p:spPr bwMode="auto">
            <a:xfrm>
              <a:off x="10048828" y="3295263"/>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1" name="Freeform 2669"/>
            <p:cNvSpPr>
              <a:spLocks/>
            </p:cNvSpPr>
            <p:nvPr userDrawn="1"/>
          </p:nvSpPr>
          <p:spPr bwMode="auto">
            <a:xfrm>
              <a:off x="9497271" y="3295263"/>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2" name="Freeform 2670"/>
            <p:cNvSpPr>
              <a:spLocks/>
            </p:cNvSpPr>
            <p:nvPr userDrawn="1"/>
          </p:nvSpPr>
          <p:spPr bwMode="auto">
            <a:xfrm>
              <a:off x="10324607" y="3295263"/>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3" name="Freeform 2671"/>
            <p:cNvSpPr>
              <a:spLocks/>
            </p:cNvSpPr>
            <p:nvPr userDrawn="1"/>
          </p:nvSpPr>
          <p:spPr bwMode="auto">
            <a:xfrm>
              <a:off x="10878980" y="3295263"/>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4" name="Freeform 2673"/>
            <p:cNvSpPr>
              <a:spLocks/>
            </p:cNvSpPr>
            <p:nvPr userDrawn="1"/>
          </p:nvSpPr>
          <p:spPr bwMode="auto">
            <a:xfrm>
              <a:off x="10600387" y="3295263"/>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5" name="Freeform 2811"/>
            <p:cNvSpPr>
              <a:spLocks/>
            </p:cNvSpPr>
            <p:nvPr userDrawn="1"/>
          </p:nvSpPr>
          <p:spPr bwMode="auto">
            <a:xfrm>
              <a:off x="5073553" y="3773655"/>
              <a:ext cx="551557" cy="481205"/>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6" name="Freeform 2812"/>
            <p:cNvSpPr>
              <a:spLocks/>
            </p:cNvSpPr>
            <p:nvPr userDrawn="1"/>
          </p:nvSpPr>
          <p:spPr bwMode="auto">
            <a:xfrm>
              <a:off x="5625111" y="3773655"/>
              <a:ext cx="554373" cy="481205"/>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7" name="Freeform 2813"/>
            <p:cNvSpPr>
              <a:spLocks/>
            </p:cNvSpPr>
            <p:nvPr userDrawn="1"/>
          </p:nvSpPr>
          <p:spPr bwMode="auto">
            <a:xfrm>
              <a:off x="5903705" y="3773655"/>
              <a:ext cx="551557" cy="481205"/>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8" name="Freeform 2814"/>
            <p:cNvSpPr>
              <a:spLocks/>
            </p:cNvSpPr>
            <p:nvPr userDrawn="1"/>
          </p:nvSpPr>
          <p:spPr bwMode="auto">
            <a:xfrm>
              <a:off x="5349332" y="3773655"/>
              <a:ext cx="554373" cy="481205"/>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9" name="Freeform 2815"/>
            <p:cNvSpPr>
              <a:spLocks/>
            </p:cNvSpPr>
            <p:nvPr userDrawn="1"/>
          </p:nvSpPr>
          <p:spPr bwMode="auto">
            <a:xfrm>
              <a:off x="6179484" y="3773655"/>
              <a:ext cx="551557" cy="481205"/>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0" name="Freeform 2816"/>
            <p:cNvSpPr>
              <a:spLocks/>
            </p:cNvSpPr>
            <p:nvPr userDrawn="1"/>
          </p:nvSpPr>
          <p:spPr bwMode="auto">
            <a:xfrm>
              <a:off x="6731041" y="3773655"/>
              <a:ext cx="554373" cy="481205"/>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1" name="Freeform 2817"/>
            <p:cNvSpPr>
              <a:spLocks/>
            </p:cNvSpPr>
            <p:nvPr userDrawn="1"/>
          </p:nvSpPr>
          <p:spPr bwMode="auto">
            <a:xfrm>
              <a:off x="7009633" y="3773655"/>
              <a:ext cx="551557" cy="481205"/>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2" name="Freeform 2819"/>
            <p:cNvSpPr>
              <a:spLocks/>
            </p:cNvSpPr>
            <p:nvPr userDrawn="1"/>
          </p:nvSpPr>
          <p:spPr bwMode="auto">
            <a:xfrm>
              <a:off x="6455262" y="3773655"/>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3" name="Freeform 2820"/>
            <p:cNvSpPr>
              <a:spLocks/>
            </p:cNvSpPr>
            <p:nvPr userDrawn="1"/>
          </p:nvSpPr>
          <p:spPr bwMode="auto">
            <a:xfrm>
              <a:off x="7285412" y="3773655"/>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4" name="Freeform 2821"/>
            <p:cNvSpPr>
              <a:spLocks/>
            </p:cNvSpPr>
            <p:nvPr userDrawn="1"/>
          </p:nvSpPr>
          <p:spPr bwMode="auto">
            <a:xfrm>
              <a:off x="7836969" y="3773655"/>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5" name="Freeform 2822"/>
            <p:cNvSpPr>
              <a:spLocks/>
            </p:cNvSpPr>
            <p:nvPr userDrawn="1"/>
          </p:nvSpPr>
          <p:spPr bwMode="auto">
            <a:xfrm>
              <a:off x="8115564" y="3773655"/>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6" name="Freeform 2823"/>
            <p:cNvSpPr>
              <a:spLocks/>
            </p:cNvSpPr>
            <p:nvPr userDrawn="1"/>
          </p:nvSpPr>
          <p:spPr bwMode="auto">
            <a:xfrm>
              <a:off x="7561191" y="3773655"/>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7" name="Freeform 2824"/>
            <p:cNvSpPr>
              <a:spLocks/>
            </p:cNvSpPr>
            <p:nvPr userDrawn="1"/>
          </p:nvSpPr>
          <p:spPr bwMode="auto">
            <a:xfrm>
              <a:off x="8391342" y="3773655"/>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8" name="Freeform 2825"/>
            <p:cNvSpPr>
              <a:spLocks/>
            </p:cNvSpPr>
            <p:nvPr userDrawn="1"/>
          </p:nvSpPr>
          <p:spPr bwMode="auto">
            <a:xfrm>
              <a:off x="8942900" y="3773655"/>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59" name="Freeform 2826"/>
            <p:cNvSpPr>
              <a:spLocks/>
            </p:cNvSpPr>
            <p:nvPr userDrawn="1"/>
          </p:nvSpPr>
          <p:spPr bwMode="auto">
            <a:xfrm>
              <a:off x="9218678" y="3773655"/>
              <a:ext cx="554373" cy="481207"/>
            </a:xfrm>
            <a:custGeom>
              <a:avLst/>
              <a:gdLst>
                <a:gd name="T0" fmla="*/ 0 w 197"/>
                <a:gd name="T1" fmla="*/ 0 h 171"/>
                <a:gd name="T2" fmla="*/ 197 w 197"/>
                <a:gd name="T3" fmla="*/ 0 h 171"/>
                <a:gd name="T4" fmla="*/ 99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9"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0" name="Freeform 2827"/>
            <p:cNvSpPr>
              <a:spLocks/>
            </p:cNvSpPr>
            <p:nvPr userDrawn="1"/>
          </p:nvSpPr>
          <p:spPr bwMode="auto">
            <a:xfrm>
              <a:off x="8667121" y="3773655"/>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1" name="Freeform 2828"/>
            <p:cNvSpPr>
              <a:spLocks/>
            </p:cNvSpPr>
            <p:nvPr userDrawn="1"/>
          </p:nvSpPr>
          <p:spPr bwMode="auto">
            <a:xfrm>
              <a:off x="9497271" y="3773655"/>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2" name="Freeform 2829"/>
            <p:cNvSpPr>
              <a:spLocks/>
            </p:cNvSpPr>
            <p:nvPr userDrawn="1"/>
          </p:nvSpPr>
          <p:spPr bwMode="auto">
            <a:xfrm>
              <a:off x="10048828" y="3773655"/>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3" name="Freeform 2830"/>
            <p:cNvSpPr>
              <a:spLocks/>
            </p:cNvSpPr>
            <p:nvPr userDrawn="1"/>
          </p:nvSpPr>
          <p:spPr bwMode="auto">
            <a:xfrm>
              <a:off x="10324607" y="3773655"/>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4" name="Freeform 2831"/>
            <p:cNvSpPr>
              <a:spLocks/>
            </p:cNvSpPr>
            <p:nvPr userDrawn="1"/>
          </p:nvSpPr>
          <p:spPr bwMode="auto">
            <a:xfrm>
              <a:off x="9773050" y="3773655"/>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5" name="Freeform 2832"/>
            <p:cNvSpPr>
              <a:spLocks/>
            </p:cNvSpPr>
            <p:nvPr userDrawn="1"/>
          </p:nvSpPr>
          <p:spPr bwMode="auto">
            <a:xfrm>
              <a:off x="10600387" y="3773655"/>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6" name="Freeform 2835"/>
            <p:cNvSpPr>
              <a:spLocks/>
            </p:cNvSpPr>
            <p:nvPr userDrawn="1"/>
          </p:nvSpPr>
          <p:spPr bwMode="auto">
            <a:xfrm>
              <a:off x="10878980" y="3773655"/>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7" name="Freeform 2972"/>
            <p:cNvSpPr>
              <a:spLocks/>
            </p:cNvSpPr>
            <p:nvPr userDrawn="1"/>
          </p:nvSpPr>
          <p:spPr bwMode="auto">
            <a:xfrm>
              <a:off x="4797774" y="425486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8" name="Freeform 2973"/>
            <p:cNvSpPr>
              <a:spLocks/>
            </p:cNvSpPr>
            <p:nvPr userDrawn="1"/>
          </p:nvSpPr>
          <p:spPr bwMode="auto">
            <a:xfrm>
              <a:off x="5349332" y="425486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69" name="Freeform 2974"/>
            <p:cNvSpPr>
              <a:spLocks/>
            </p:cNvSpPr>
            <p:nvPr userDrawn="1"/>
          </p:nvSpPr>
          <p:spPr bwMode="auto">
            <a:xfrm>
              <a:off x="5625111" y="425486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0" name="Freeform 2975"/>
            <p:cNvSpPr>
              <a:spLocks/>
            </p:cNvSpPr>
            <p:nvPr userDrawn="1"/>
          </p:nvSpPr>
          <p:spPr bwMode="auto">
            <a:xfrm>
              <a:off x="5073553" y="425486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1" name="Freeform 2976"/>
            <p:cNvSpPr>
              <a:spLocks/>
            </p:cNvSpPr>
            <p:nvPr userDrawn="1"/>
          </p:nvSpPr>
          <p:spPr bwMode="auto">
            <a:xfrm>
              <a:off x="5903705" y="425486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2" name="Freeform 2977"/>
            <p:cNvSpPr>
              <a:spLocks/>
            </p:cNvSpPr>
            <p:nvPr userDrawn="1"/>
          </p:nvSpPr>
          <p:spPr bwMode="auto">
            <a:xfrm>
              <a:off x="6455262" y="425486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3" name="Freeform 2978"/>
            <p:cNvSpPr>
              <a:spLocks/>
            </p:cNvSpPr>
            <p:nvPr userDrawn="1"/>
          </p:nvSpPr>
          <p:spPr bwMode="auto">
            <a:xfrm>
              <a:off x="6731041" y="425486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4" name="Freeform 2979"/>
            <p:cNvSpPr>
              <a:spLocks/>
            </p:cNvSpPr>
            <p:nvPr userDrawn="1"/>
          </p:nvSpPr>
          <p:spPr bwMode="auto">
            <a:xfrm>
              <a:off x="6179484" y="425486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5" name="Freeform 2980"/>
            <p:cNvSpPr>
              <a:spLocks/>
            </p:cNvSpPr>
            <p:nvPr userDrawn="1"/>
          </p:nvSpPr>
          <p:spPr bwMode="auto">
            <a:xfrm>
              <a:off x="7009633" y="425486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6" name="Freeform 2981"/>
            <p:cNvSpPr>
              <a:spLocks/>
            </p:cNvSpPr>
            <p:nvPr userDrawn="1"/>
          </p:nvSpPr>
          <p:spPr bwMode="auto">
            <a:xfrm>
              <a:off x="7561191" y="425486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7" name="Freeform 2982"/>
            <p:cNvSpPr>
              <a:spLocks/>
            </p:cNvSpPr>
            <p:nvPr userDrawn="1"/>
          </p:nvSpPr>
          <p:spPr bwMode="auto">
            <a:xfrm>
              <a:off x="7836969" y="425486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8" name="Freeform 2983"/>
            <p:cNvSpPr>
              <a:spLocks/>
            </p:cNvSpPr>
            <p:nvPr userDrawn="1"/>
          </p:nvSpPr>
          <p:spPr bwMode="auto">
            <a:xfrm>
              <a:off x="7285412" y="425486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79" name="Freeform 2984"/>
            <p:cNvSpPr>
              <a:spLocks/>
            </p:cNvSpPr>
            <p:nvPr userDrawn="1"/>
          </p:nvSpPr>
          <p:spPr bwMode="auto">
            <a:xfrm>
              <a:off x="8115564" y="425486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0" name="Freeform 2985"/>
            <p:cNvSpPr>
              <a:spLocks/>
            </p:cNvSpPr>
            <p:nvPr userDrawn="1"/>
          </p:nvSpPr>
          <p:spPr bwMode="auto">
            <a:xfrm>
              <a:off x="8667121" y="425486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1" name="Freeform 2986"/>
            <p:cNvSpPr>
              <a:spLocks/>
            </p:cNvSpPr>
            <p:nvPr userDrawn="1"/>
          </p:nvSpPr>
          <p:spPr bwMode="auto">
            <a:xfrm>
              <a:off x="8942900" y="4254860"/>
              <a:ext cx="554373" cy="475579"/>
            </a:xfrm>
            <a:custGeom>
              <a:avLst/>
              <a:gdLst>
                <a:gd name="T0" fmla="*/ 0 w 197"/>
                <a:gd name="T1" fmla="*/ 0 h 169"/>
                <a:gd name="T2" fmla="*/ 197 w 197"/>
                <a:gd name="T3" fmla="*/ 0 h 169"/>
                <a:gd name="T4" fmla="*/ 98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2" name="Freeform 2987"/>
            <p:cNvSpPr>
              <a:spLocks/>
            </p:cNvSpPr>
            <p:nvPr userDrawn="1"/>
          </p:nvSpPr>
          <p:spPr bwMode="auto">
            <a:xfrm>
              <a:off x="8391342" y="425486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3" name="Freeform 2988"/>
            <p:cNvSpPr>
              <a:spLocks/>
            </p:cNvSpPr>
            <p:nvPr userDrawn="1"/>
          </p:nvSpPr>
          <p:spPr bwMode="auto">
            <a:xfrm>
              <a:off x="9221492" y="425486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4" name="Freeform 2989"/>
            <p:cNvSpPr>
              <a:spLocks/>
            </p:cNvSpPr>
            <p:nvPr userDrawn="1"/>
          </p:nvSpPr>
          <p:spPr bwMode="auto">
            <a:xfrm>
              <a:off x="9773050" y="425486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5" name="Freeform 2990"/>
            <p:cNvSpPr>
              <a:spLocks/>
            </p:cNvSpPr>
            <p:nvPr userDrawn="1"/>
          </p:nvSpPr>
          <p:spPr bwMode="auto">
            <a:xfrm>
              <a:off x="10048828" y="425486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6" name="Freeform 2991"/>
            <p:cNvSpPr>
              <a:spLocks/>
            </p:cNvSpPr>
            <p:nvPr userDrawn="1"/>
          </p:nvSpPr>
          <p:spPr bwMode="auto">
            <a:xfrm>
              <a:off x="9497271" y="4254860"/>
              <a:ext cx="551557" cy="475579"/>
            </a:xfrm>
            <a:custGeom>
              <a:avLst/>
              <a:gdLst>
                <a:gd name="T0" fmla="*/ 0 w 196"/>
                <a:gd name="T1" fmla="*/ 0 h 169"/>
                <a:gd name="T2" fmla="*/ 196 w 196"/>
                <a:gd name="T3" fmla="*/ 0 h 169"/>
                <a:gd name="T4" fmla="*/ 98 w 196"/>
                <a:gd name="T5" fmla="*/ 169 h 169"/>
                <a:gd name="T6" fmla="*/ 0 w 196"/>
                <a:gd name="T7" fmla="*/ 0 h 169"/>
              </a:gdLst>
              <a:ahLst/>
              <a:cxnLst>
                <a:cxn ang="0">
                  <a:pos x="T0" y="T1"/>
                </a:cxn>
                <a:cxn ang="0">
                  <a:pos x="T2" y="T3"/>
                </a:cxn>
                <a:cxn ang="0">
                  <a:pos x="T4" y="T5"/>
                </a:cxn>
                <a:cxn ang="0">
                  <a:pos x="T6" y="T7"/>
                </a:cxn>
              </a:cxnLst>
              <a:rect l="0" t="0" r="r" b="b"/>
              <a:pathLst>
                <a:path w="196" h="169">
                  <a:moveTo>
                    <a:pt x="0" y="0"/>
                  </a:moveTo>
                  <a:lnTo>
                    <a:pt x="196" y="0"/>
                  </a:lnTo>
                  <a:lnTo>
                    <a:pt x="98"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7" name="Freeform 2992"/>
            <p:cNvSpPr>
              <a:spLocks/>
            </p:cNvSpPr>
            <p:nvPr userDrawn="1"/>
          </p:nvSpPr>
          <p:spPr bwMode="auto">
            <a:xfrm>
              <a:off x="10324607" y="4254860"/>
              <a:ext cx="554373" cy="475579"/>
            </a:xfrm>
            <a:custGeom>
              <a:avLst/>
              <a:gdLst>
                <a:gd name="T0" fmla="*/ 197 w 197"/>
                <a:gd name="T1" fmla="*/ 169 h 169"/>
                <a:gd name="T2" fmla="*/ 0 w 197"/>
                <a:gd name="T3" fmla="*/ 169 h 169"/>
                <a:gd name="T4" fmla="*/ 98 w 197"/>
                <a:gd name="T5" fmla="*/ 0 h 169"/>
                <a:gd name="T6" fmla="*/ 197 w 197"/>
                <a:gd name="T7" fmla="*/ 169 h 169"/>
              </a:gdLst>
              <a:ahLst/>
              <a:cxnLst>
                <a:cxn ang="0">
                  <a:pos x="T0" y="T1"/>
                </a:cxn>
                <a:cxn ang="0">
                  <a:pos x="T2" y="T3"/>
                </a:cxn>
                <a:cxn ang="0">
                  <a:pos x="T4" y="T5"/>
                </a:cxn>
                <a:cxn ang="0">
                  <a:pos x="T6" y="T7"/>
                </a:cxn>
              </a:cxnLst>
              <a:rect l="0" t="0" r="r" b="b"/>
              <a:pathLst>
                <a:path w="197" h="169">
                  <a:moveTo>
                    <a:pt x="197" y="169"/>
                  </a:moveTo>
                  <a:lnTo>
                    <a:pt x="0" y="169"/>
                  </a:lnTo>
                  <a:lnTo>
                    <a:pt x="98" y="0"/>
                  </a:lnTo>
                  <a:lnTo>
                    <a:pt x="197"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8" name="Freeform 2993"/>
            <p:cNvSpPr>
              <a:spLocks/>
            </p:cNvSpPr>
            <p:nvPr userDrawn="1"/>
          </p:nvSpPr>
          <p:spPr bwMode="auto">
            <a:xfrm>
              <a:off x="10878980" y="4254860"/>
              <a:ext cx="551557" cy="475579"/>
            </a:xfrm>
            <a:custGeom>
              <a:avLst/>
              <a:gdLst>
                <a:gd name="T0" fmla="*/ 196 w 196"/>
                <a:gd name="T1" fmla="*/ 169 h 169"/>
                <a:gd name="T2" fmla="*/ 0 w 196"/>
                <a:gd name="T3" fmla="*/ 169 h 169"/>
                <a:gd name="T4" fmla="*/ 98 w 196"/>
                <a:gd name="T5" fmla="*/ 0 h 169"/>
                <a:gd name="T6" fmla="*/ 196 w 196"/>
                <a:gd name="T7" fmla="*/ 169 h 169"/>
              </a:gdLst>
              <a:ahLst/>
              <a:cxnLst>
                <a:cxn ang="0">
                  <a:pos x="T0" y="T1"/>
                </a:cxn>
                <a:cxn ang="0">
                  <a:pos x="T2" y="T3"/>
                </a:cxn>
                <a:cxn ang="0">
                  <a:pos x="T4" y="T5"/>
                </a:cxn>
                <a:cxn ang="0">
                  <a:pos x="T6" y="T7"/>
                </a:cxn>
              </a:cxnLst>
              <a:rect l="0" t="0" r="r" b="b"/>
              <a:pathLst>
                <a:path w="196" h="169">
                  <a:moveTo>
                    <a:pt x="196" y="169"/>
                  </a:moveTo>
                  <a:lnTo>
                    <a:pt x="0" y="169"/>
                  </a:lnTo>
                  <a:lnTo>
                    <a:pt x="98" y="0"/>
                  </a:lnTo>
                  <a:lnTo>
                    <a:pt x="196" y="169"/>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89" name="Freeform 2995"/>
            <p:cNvSpPr>
              <a:spLocks/>
            </p:cNvSpPr>
            <p:nvPr userDrawn="1"/>
          </p:nvSpPr>
          <p:spPr bwMode="auto">
            <a:xfrm>
              <a:off x="10600387" y="4254860"/>
              <a:ext cx="554373" cy="475579"/>
            </a:xfrm>
            <a:custGeom>
              <a:avLst/>
              <a:gdLst>
                <a:gd name="T0" fmla="*/ 0 w 197"/>
                <a:gd name="T1" fmla="*/ 0 h 169"/>
                <a:gd name="T2" fmla="*/ 197 w 197"/>
                <a:gd name="T3" fmla="*/ 0 h 169"/>
                <a:gd name="T4" fmla="*/ 99 w 197"/>
                <a:gd name="T5" fmla="*/ 169 h 169"/>
                <a:gd name="T6" fmla="*/ 0 w 197"/>
                <a:gd name="T7" fmla="*/ 0 h 169"/>
              </a:gdLst>
              <a:ahLst/>
              <a:cxnLst>
                <a:cxn ang="0">
                  <a:pos x="T0" y="T1"/>
                </a:cxn>
                <a:cxn ang="0">
                  <a:pos x="T2" y="T3"/>
                </a:cxn>
                <a:cxn ang="0">
                  <a:pos x="T4" y="T5"/>
                </a:cxn>
                <a:cxn ang="0">
                  <a:pos x="T6" y="T7"/>
                </a:cxn>
              </a:cxnLst>
              <a:rect l="0" t="0" r="r" b="b"/>
              <a:pathLst>
                <a:path w="197" h="169">
                  <a:moveTo>
                    <a:pt x="0" y="0"/>
                  </a:moveTo>
                  <a:lnTo>
                    <a:pt x="197" y="0"/>
                  </a:lnTo>
                  <a:lnTo>
                    <a:pt x="99" y="169"/>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0" name="Freeform 3130"/>
            <p:cNvSpPr>
              <a:spLocks/>
            </p:cNvSpPr>
            <p:nvPr userDrawn="1"/>
          </p:nvSpPr>
          <p:spPr bwMode="auto">
            <a:xfrm>
              <a:off x="3967625" y="4730438"/>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1" name="Freeform 3131"/>
            <p:cNvSpPr>
              <a:spLocks/>
            </p:cNvSpPr>
            <p:nvPr userDrawn="1"/>
          </p:nvSpPr>
          <p:spPr bwMode="auto">
            <a:xfrm>
              <a:off x="4519181" y="4730438"/>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2" name="Freeform 3132"/>
            <p:cNvSpPr>
              <a:spLocks/>
            </p:cNvSpPr>
            <p:nvPr userDrawn="1"/>
          </p:nvSpPr>
          <p:spPr bwMode="auto">
            <a:xfrm>
              <a:off x="4797774" y="4730438"/>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3" name="Freeform 3133"/>
            <p:cNvSpPr>
              <a:spLocks/>
            </p:cNvSpPr>
            <p:nvPr userDrawn="1"/>
          </p:nvSpPr>
          <p:spPr bwMode="auto">
            <a:xfrm>
              <a:off x="4243403" y="4730438"/>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4" name="Freeform 3134"/>
            <p:cNvSpPr>
              <a:spLocks/>
            </p:cNvSpPr>
            <p:nvPr userDrawn="1"/>
          </p:nvSpPr>
          <p:spPr bwMode="auto">
            <a:xfrm>
              <a:off x="5073553" y="4730438"/>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5" name="Freeform 3135"/>
            <p:cNvSpPr>
              <a:spLocks/>
            </p:cNvSpPr>
            <p:nvPr userDrawn="1"/>
          </p:nvSpPr>
          <p:spPr bwMode="auto">
            <a:xfrm>
              <a:off x="5625111" y="4730438"/>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6" name="Freeform 3136"/>
            <p:cNvSpPr>
              <a:spLocks/>
            </p:cNvSpPr>
            <p:nvPr userDrawn="1"/>
          </p:nvSpPr>
          <p:spPr bwMode="auto">
            <a:xfrm>
              <a:off x="5903705" y="4730438"/>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7" name="Freeform 3137"/>
            <p:cNvSpPr>
              <a:spLocks/>
            </p:cNvSpPr>
            <p:nvPr userDrawn="1"/>
          </p:nvSpPr>
          <p:spPr bwMode="auto">
            <a:xfrm>
              <a:off x="5349332" y="4730438"/>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8" name="Freeform 3138"/>
            <p:cNvSpPr>
              <a:spLocks/>
            </p:cNvSpPr>
            <p:nvPr userDrawn="1"/>
          </p:nvSpPr>
          <p:spPr bwMode="auto">
            <a:xfrm>
              <a:off x="6179484" y="4730438"/>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99" name="Freeform 3139"/>
            <p:cNvSpPr>
              <a:spLocks/>
            </p:cNvSpPr>
            <p:nvPr userDrawn="1"/>
          </p:nvSpPr>
          <p:spPr bwMode="auto">
            <a:xfrm>
              <a:off x="6731041" y="4730438"/>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0" name="Freeform 3140"/>
            <p:cNvSpPr>
              <a:spLocks/>
            </p:cNvSpPr>
            <p:nvPr userDrawn="1"/>
          </p:nvSpPr>
          <p:spPr bwMode="auto">
            <a:xfrm>
              <a:off x="7009633" y="4730438"/>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1" name="Freeform 3141"/>
            <p:cNvSpPr>
              <a:spLocks/>
            </p:cNvSpPr>
            <p:nvPr userDrawn="1"/>
          </p:nvSpPr>
          <p:spPr bwMode="auto">
            <a:xfrm>
              <a:off x="6455262" y="4730438"/>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2" name="Freeform 3142"/>
            <p:cNvSpPr>
              <a:spLocks/>
            </p:cNvSpPr>
            <p:nvPr userDrawn="1"/>
          </p:nvSpPr>
          <p:spPr bwMode="auto">
            <a:xfrm>
              <a:off x="7285412" y="4730438"/>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3" name="Freeform 3143"/>
            <p:cNvSpPr>
              <a:spLocks/>
            </p:cNvSpPr>
            <p:nvPr userDrawn="1"/>
          </p:nvSpPr>
          <p:spPr bwMode="auto">
            <a:xfrm>
              <a:off x="7836969" y="4730438"/>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4" name="Freeform 3144"/>
            <p:cNvSpPr>
              <a:spLocks/>
            </p:cNvSpPr>
            <p:nvPr userDrawn="1"/>
          </p:nvSpPr>
          <p:spPr bwMode="auto">
            <a:xfrm>
              <a:off x="8115564" y="4730438"/>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5" name="Freeform 3145"/>
            <p:cNvSpPr>
              <a:spLocks/>
            </p:cNvSpPr>
            <p:nvPr userDrawn="1"/>
          </p:nvSpPr>
          <p:spPr bwMode="auto">
            <a:xfrm>
              <a:off x="7561191" y="4730438"/>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6" name="Freeform 3146"/>
            <p:cNvSpPr>
              <a:spLocks/>
            </p:cNvSpPr>
            <p:nvPr userDrawn="1"/>
          </p:nvSpPr>
          <p:spPr bwMode="auto">
            <a:xfrm>
              <a:off x="8391342" y="4730438"/>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7" name="Freeform 3147"/>
            <p:cNvSpPr>
              <a:spLocks/>
            </p:cNvSpPr>
            <p:nvPr userDrawn="1"/>
          </p:nvSpPr>
          <p:spPr bwMode="auto">
            <a:xfrm>
              <a:off x="8942900" y="4730438"/>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8" name="Freeform 3148"/>
            <p:cNvSpPr>
              <a:spLocks/>
            </p:cNvSpPr>
            <p:nvPr userDrawn="1"/>
          </p:nvSpPr>
          <p:spPr bwMode="auto">
            <a:xfrm>
              <a:off x="9218678" y="4730438"/>
              <a:ext cx="554373" cy="481207"/>
            </a:xfrm>
            <a:custGeom>
              <a:avLst/>
              <a:gdLst>
                <a:gd name="T0" fmla="*/ 0 w 197"/>
                <a:gd name="T1" fmla="*/ 0 h 171"/>
                <a:gd name="T2" fmla="*/ 197 w 197"/>
                <a:gd name="T3" fmla="*/ 0 h 171"/>
                <a:gd name="T4" fmla="*/ 99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9"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9" name="Freeform 3149"/>
            <p:cNvSpPr>
              <a:spLocks/>
            </p:cNvSpPr>
            <p:nvPr userDrawn="1"/>
          </p:nvSpPr>
          <p:spPr bwMode="auto">
            <a:xfrm>
              <a:off x="8667121" y="4730438"/>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0" name="Freeform 3150"/>
            <p:cNvSpPr>
              <a:spLocks/>
            </p:cNvSpPr>
            <p:nvPr userDrawn="1"/>
          </p:nvSpPr>
          <p:spPr bwMode="auto">
            <a:xfrm>
              <a:off x="9497271" y="4730438"/>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1" name="Freeform 3151"/>
            <p:cNvSpPr>
              <a:spLocks/>
            </p:cNvSpPr>
            <p:nvPr userDrawn="1"/>
          </p:nvSpPr>
          <p:spPr bwMode="auto">
            <a:xfrm>
              <a:off x="10048828" y="4730438"/>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2" name="Freeform 3152"/>
            <p:cNvSpPr>
              <a:spLocks/>
            </p:cNvSpPr>
            <p:nvPr userDrawn="1"/>
          </p:nvSpPr>
          <p:spPr bwMode="auto">
            <a:xfrm>
              <a:off x="10324607" y="4730438"/>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3" name="Freeform 3153"/>
            <p:cNvSpPr>
              <a:spLocks/>
            </p:cNvSpPr>
            <p:nvPr userDrawn="1"/>
          </p:nvSpPr>
          <p:spPr bwMode="auto">
            <a:xfrm>
              <a:off x="9773050" y="4730438"/>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4" name="Freeform 3154"/>
            <p:cNvSpPr>
              <a:spLocks/>
            </p:cNvSpPr>
            <p:nvPr userDrawn="1"/>
          </p:nvSpPr>
          <p:spPr bwMode="auto">
            <a:xfrm>
              <a:off x="10600387" y="4730438"/>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5" name="Freeform 3157"/>
            <p:cNvSpPr>
              <a:spLocks/>
            </p:cNvSpPr>
            <p:nvPr userDrawn="1"/>
          </p:nvSpPr>
          <p:spPr bwMode="auto">
            <a:xfrm>
              <a:off x="10878980" y="4730438"/>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6" name="Freeform 3288"/>
            <p:cNvSpPr>
              <a:spLocks/>
            </p:cNvSpPr>
            <p:nvPr userDrawn="1"/>
          </p:nvSpPr>
          <p:spPr bwMode="auto">
            <a:xfrm>
              <a:off x="3137473" y="5211644"/>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7" name="Freeform 3289"/>
            <p:cNvSpPr>
              <a:spLocks/>
            </p:cNvSpPr>
            <p:nvPr userDrawn="1"/>
          </p:nvSpPr>
          <p:spPr bwMode="auto">
            <a:xfrm>
              <a:off x="3413252" y="5211644"/>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8" name="Freeform 3291"/>
            <p:cNvSpPr>
              <a:spLocks/>
            </p:cNvSpPr>
            <p:nvPr userDrawn="1"/>
          </p:nvSpPr>
          <p:spPr bwMode="auto">
            <a:xfrm>
              <a:off x="3691845"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19" name="Freeform 3292"/>
            <p:cNvSpPr>
              <a:spLocks/>
            </p:cNvSpPr>
            <p:nvPr userDrawn="1"/>
          </p:nvSpPr>
          <p:spPr bwMode="auto">
            <a:xfrm>
              <a:off x="4243403" y="5211644"/>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0" name="Freeform 3293"/>
            <p:cNvSpPr>
              <a:spLocks/>
            </p:cNvSpPr>
            <p:nvPr userDrawn="1"/>
          </p:nvSpPr>
          <p:spPr bwMode="auto">
            <a:xfrm>
              <a:off x="4519181" y="5211644"/>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1" name="Freeform 3294"/>
            <p:cNvSpPr>
              <a:spLocks/>
            </p:cNvSpPr>
            <p:nvPr userDrawn="1"/>
          </p:nvSpPr>
          <p:spPr bwMode="auto">
            <a:xfrm>
              <a:off x="3967625" y="5211644"/>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2" name="Freeform 3295"/>
            <p:cNvSpPr>
              <a:spLocks/>
            </p:cNvSpPr>
            <p:nvPr userDrawn="1"/>
          </p:nvSpPr>
          <p:spPr bwMode="auto">
            <a:xfrm>
              <a:off x="4797774"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3" name="Freeform 3296"/>
            <p:cNvSpPr>
              <a:spLocks/>
            </p:cNvSpPr>
            <p:nvPr userDrawn="1"/>
          </p:nvSpPr>
          <p:spPr bwMode="auto">
            <a:xfrm>
              <a:off x="5349332" y="5211644"/>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4" name="Freeform 3297"/>
            <p:cNvSpPr>
              <a:spLocks/>
            </p:cNvSpPr>
            <p:nvPr userDrawn="1"/>
          </p:nvSpPr>
          <p:spPr bwMode="auto">
            <a:xfrm>
              <a:off x="5625111" y="5211644"/>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5" name="Freeform 3298"/>
            <p:cNvSpPr>
              <a:spLocks/>
            </p:cNvSpPr>
            <p:nvPr userDrawn="1"/>
          </p:nvSpPr>
          <p:spPr bwMode="auto">
            <a:xfrm>
              <a:off x="5073553" y="5211644"/>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6" name="Freeform 3299"/>
            <p:cNvSpPr>
              <a:spLocks/>
            </p:cNvSpPr>
            <p:nvPr userDrawn="1"/>
          </p:nvSpPr>
          <p:spPr bwMode="auto">
            <a:xfrm>
              <a:off x="5903705"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7" name="Freeform 3300"/>
            <p:cNvSpPr>
              <a:spLocks/>
            </p:cNvSpPr>
            <p:nvPr userDrawn="1"/>
          </p:nvSpPr>
          <p:spPr bwMode="auto">
            <a:xfrm>
              <a:off x="6455262" y="5211644"/>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8" name="Freeform 3301"/>
            <p:cNvSpPr>
              <a:spLocks/>
            </p:cNvSpPr>
            <p:nvPr userDrawn="1"/>
          </p:nvSpPr>
          <p:spPr bwMode="auto">
            <a:xfrm>
              <a:off x="6731041" y="5211644"/>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29" name="Freeform 3302"/>
            <p:cNvSpPr>
              <a:spLocks/>
            </p:cNvSpPr>
            <p:nvPr userDrawn="1"/>
          </p:nvSpPr>
          <p:spPr bwMode="auto">
            <a:xfrm>
              <a:off x="6179484" y="5211644"/>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0" name="Freeform 3303"/>
            <p:cNvSpPr>
              <a:spLocks/>
            </p:cNvSpPr>
            <p:nvPr userDrawn="1"/>
          </p:nvSpPr>
          <p:spPr bwMode="auto">
            <a:xfrm>
              <a:off x="7009633"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1" name="Freeform 3304"/>
            <p:cNvSpPr>
              <a:spLocks/>
            </p:cNvSpPr>
            <p:nvPr userDrawn="1"/>
          </p:nvSpPr>
          <p:spPr bwMode="auto">
            <a:xfrm>
              <a:off x="7561191" y="5211644"/>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2" name="Freeform 3305"/>
            <p:cNvSpPr>
              <a:spLocks/>
            </p:cNvSpPr>
            <p:nvPr userDrawn="1"/>
          </p:nvSpPr>
          <p:spPr bwMode="auto">
            <a:xfrm>
              <a:off x="7836969" y="5211644"/>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3" name="Freeform 3306"/>
            <p:cNvSpPr>
              <a:spLocks/>
            </p:cNvSpPr>
            <p:nvPr userDrawn="1"/>
          </p:nvSpPr>
          <p:spPr bwMode="auto">
            <a:xfrm>
              <a:off x="7285412" y="5211644"/>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4" name="Freeform 3307"/>
            <p:cNvSpPr>
              <a:spLocks/>
            </p:cNvSpPr>
            <p:nvPr userDrawn="1"/>
          </p:nvSpPr>
          <p:spPr bwMode="auto">
            <a:xfrm>
              <a:off x="8115564"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5" name="Freeform 3308"/>
            <p:cNvSpPr>
              <a:spLocks/>
            </p:cNvSpPr>
            <p:nvPr userDrawn="1"/>
          </p:nvSpPr>
          <p:spPr bwMode="auto">
            <a:xfrm>
              <a:off x="8667121"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6" name="Freeform 3309"/>
            <p:cNvSpPr>
              <a:spLocks/>
            </p:cNvSpPr>
            <p:nvPr userDrawn="1"/>
          </p:nvSpPr>
          <p:spPr bwMode="auto">
            <a:xfrm>
              <a:off x="8942900" y="5211644"/>
              <a:ext cx="554373" cy="478392"/>
            </a:xfrm>
            <a:custGeom>
              <a:avLst/>
              <a:gdLst>
                <a:gd name="T0" fmla="*/ 0 w 197"/>
                <a:gd name="T1" fmla="*/ 0 h 170"/>
                <a:gd name="T2" fmla="*/ 197 w 197"/>
                <a:gd name="T3" fmla="*/ 0 h 170"/>
                <a:gd name="T4" fmla="*/ 98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7" name="Freeform 3310"/>
            <p:cNvSpPr>
              <a:spLocks/>
            </p:cNvSpPr>
            <p:nvPr userDrawn="1"/>
          </p:nvSpPr>
          <p:spPr bwMode="auto">
            <a:xfrm>
              <a:off x="8391342" y="5211644"/>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8" name="Freeform 3311"/>
            <p:cNvSpPr>
              <a:spLocks/>
            </p:cNvSpPr>
            <p:nvPr userDrawn="1"/>
          </p:nvSpPr>
          <p:spPr bwMode="auto">
            <a:xfrm>
              <a:off x="9221492"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39" name="Freeform 3312"/>
            <p:cNvSpPr>
              <a:spLocks/>
            </p:cNvSpPr>
            <p:nvPr userDrawn="1"/>
          </p:nvSpPr>
          <p:spPr bwMode="auto">
            <a:xfrm>
              <a:off x="9773050"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0" name="Freeform 3313"/>
            <p:cNvSpPr>
              <a:spLocks/>
            </p:cNvSpPr>
            <p:nvPr userDrawn="1"/>
          </p:nvSpPr>
          <p:spPr bwMode="auto">
            <a:xfrm>
              <a:off x="10048828" y="5211644"/>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1" name="Freeform 3314"/>
            <p:cNvSpPr>
              <a:spLocks/>
            </p:cNvSpPr>
            <p:nvPr userDrawn="1"/>
          </p:nvSpPr>
          <p:spPr bwMode="auto">
            <a:xfrm>
              <a:off x="9497271" y="5211644"/>
              <a:ext cx="551557" cy="478392"/>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2" name="Freeform 3315"/>
            <p:cNvSpPr>
              <a:spLocks/>
            </p:cNvSpPr>
            <p:nvPr userDrawn="1"/>
          </p:nvSpPr>
          <p:spPr bwMode="auto">
            <a:xfrm>
              <a:off x="10324607" y="5211644"/>
              <a:ext cx="554373" cy="478392"/>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3" name="Freeform 3316"/>
            <p:cNvSpPr>
              <a:spLocks/>
            </p:cNvSpPr>
            <p:nvPr userDrawn="1"/>
          </p:nvSpPr>
          <p:spPr bwMode="auto">
            <a:xfrm>
              <a:off x="10878980" y="5211644"/>
              <a:ext cx="551557" cy="478392"/>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4" name="Freeform 3318"/>
            <p:cNvSpPr>
              <a:spLocks/>
            </p:cNvSpPr>
            <p:nvPr userDrawn="1"/>
          </p:nvSpPr>
          <p:spPr bwMode="auto">
            <a:xfrm>
              <a:off x="10600387" y="5211644"/>
              <a:ext cx="554373" cy="478392"/>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5" name="Freeform 3449"/>
            <p:cNvSpPr>
              <a:spLocks/>
            </p:cNvSpPr>
            <p:nvPr userDrawn="1"/>
          </p:nvSpPr>
          <p:spPr bwMode="auto">
            <a:xfrm>
              <a:off x="2861694" y="5690037"/>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6" name="Freeform 3450"/>
            <p:cNvSpPr>
              <a:spLocks/>
            </p:cNvSpPr>
            <p:nvPr userDrawn="1"/>
          </p:nvSpPr>
          <p:spPr bwMode="auto">
            <a:xfrm>
              <a:off x="3413252" y="5690037"/>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7" name="Freeform 3451"/>
            <p:cNvSpPr>
              <a:spLocks/>
            </p:cNvSpPr>
            <p:nvPr userDrawn="1"/>
          </p:nvSpPr>
          <p:spPr bwMode="auto">
            <a:xfrm>
              <a:off x="3691845" y="5690037"/>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8" name="Freeform 3452"/>
            <p:cNvSpPr>
              <a:spLocks/>
            </p:cNvSpPr>
            <p:nvPr userDrawn="1"/>
          </p:nvSpPr>
          <p:spPr bwMode="auto">
            <a:xfrm>
              <a:off x="3137473" y="5690037"/>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49" name="Freeform 3453"/>
            <p:cNvSpPr>
              <a:spLocks/>
            </p:cNvSpPr>
            <p:nvPr userDrawn="1"/>
          </p:nvSpPr>
          <p:spPr bwMode="auto">
            <a:xfrm>
              <a:off x="3967625" y="5690037"/>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0" name="Freeform 3454"/>
            <p:cNvSpPr>
              <a:spLocks/>
            </p:cNvSpPr>
            <p:nvPr userDrawn="1"/>
          </p:nvSpPr>
          <p:spPr bwMode="auto">
            <a:xfrm>
              <a:off x="4519181" y="5690037"/>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1" name="Freeform 3455"/>
            <p:cNvSpPr>
              <a:spLocks/>
            </p:cNvSpPr>
            <p:nvPr userDrawn="1"/>
          </p:nvSpPr>
          <p:spPr bwMode="auto">
            <a:xfrm>
              <a:off x="4797774" y="5690037"/>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2" name="Freeform 3456"/>
            <p:cNvSpPr>
              <a:spLocks/>
            </p:cNvSpPr>
            <p:nvPr userDrawn="1"/>
          </p:nvSpPr>
          <p:spPr bwMode="auto">
            <a:xfrm>
              <a:off x="4243403" y="5690037"/>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3" name="Freeform 3457"/>
            <p:cNvSpPr>
              <a:spLocks/>
            </p:cNvSpPr>
            <p:nvPr userDrawn="1"/>
          </p:nvSpPr>
          <p:spPr bwMode="auto">
            <a:xfrm>
              <a:off x="5073553" y="5690037"/>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4" name="Freeform 3458"/>
            <p:cNvSpPr>
              <a:spLocks/>
            </p:cNvSpPr>
            <p:nvPr userDrawn="1"/>
          </p:nvSpPr>
          <p:spPr bwMode="auto">
            <a:xfrm>
              <a:off x="5625111" y="5690037"/>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5" name="Freeform 3459"/>
            <p:cNvSpPr>
              <a:spLocks/>
            </p:cNvSpPr>
            <p:nvPr userDrawn="1"/>
          </p:nvSpPr>
          <p:spPr bwMode="auto">
            <a:xfrm>
              <a:off x="5903705" y="5690037"/>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6" name="Freeform 3460"/>
            <p:cNvSpPr>
              <a:spLocks/>
            </p:cNvSpPr>
            <p:nvPr userDrawn="1"/>
          </p:nvSpPr>
          <p:spPr bwMode="auto">
            <a:xfrm>
              <a:off x="5349332" y="5690037"/>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7" name="Freeform 3461"/>
            <p:cNvSpPr>
              <a:spLocks/>
            </p:cNvSpPr>
            <p:nvPr userDrawn="1"/>
          </p:nvSpPr>
          <p:spPr bwMode="auto">
            <a:xfrm>
              <a:off x="6179484" y="5690037"/>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8" name="Freeform 3462"/>
            <p:cNvSpPr>
              <a:spLocks/>
            </p:cNvSpPr>
            <p:nvPr userDrawn="1"/>
          </p:nvSpPr>
          <p:spPr bwMode="auto">
            <a:xfrm>
              <a:off x="6731041" y="5690037"/>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59" name="Freeform 3463"/>
            <p:cNvSpPr>
              <a:spLocks/>
            </p:cNvSpPr>
            <p:nvPr userDrawn="1"/>
          </p:nvSpPr>
          <p:spPr bwMode="auto">
            <a:xfrm>
              <a:off x="7009633" y="5690037"/>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0" name="Freeform 3464"/>
            <p:cNvSpPr>
              <a:spLocks/>
            </p:cNvSpPr>
            <p:nvPr userDrawn="1"/>
          </p:nvSpPr>
          <p:spPr bwMode="auto">
            <a:xfrm>
              <a:off x="6455262" y="5690037"/>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1" name="Freeform 3465"/>
            <p:cNvSpPr>
              <a:spLocks/>
            </p:cNvSpPr>
            <p:nvPr userDrawn="1"/>
          </p:nvSpPr>
          <p:spPr bwMode="auto">
            <a:xfrm>
              <a:off x="7285412" y="5690037"/>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2" name="Freeform 3466"/>
            <p:cNvSpPr>
              <a:spLocks/>
            </p:cNvSpPr>
            <p:nvPr userDrawn="1"/>
          </p:nvSpPr>
          <p:spPr bwMode="auto">
            <a:xfrm>
              <a:off x="7836969" y="5690037"/>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3" name="Freeform 3467"/>
            <p:cNvSpPr>
              <a:spLocks/>
            </p:cNvSpPr>
            <p:nvPr userDrawn="1"/>
          </p:nvSpPr>
          <p:spPr bwMode="auto">
            <a:xfrm>
              <a:off x="8115564" y="5690037"/>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4" name="Freeform 3468"/>
            <p:cNvSpPr>
              <a:spLocks/>
            </p:cNvSpPr>
            <p:nvPr userDrawn="1"/>
          </p:nvSpPr>
          <p:spPr bwMode="auto">
            <a:xfrm>
              <a:off x="7561191" y="5690037"/>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5" name="Freeform 3469"/>
            <p:cNvSpPr>
              <a:spLocks/>
            </p:cNvSpPr>
            <p:nvPr userDrawn="1"/>
          </p:nvSpPr>
          <p:spPr bwMode="auto">
            <a:xfrm>
              <a:off x="8391342" y="5690037"/>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6" name="Freeform 3470"/>
            <p:cNvSpPr>
              <a:spLocks/>
            </p:cNvSpPr>
            <p:nvPr userDrawn="1"/>
          </p:nvSpPr>
          <p:spPr bwMode="auto">
            <a:xfrm>
              <a:off x="8942900" y="5690037"/>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7" name="Freeform 3471"/>
            <p:cNvSpPr>
              <a:spLocks/>
            </p:cNvSpPr>
            <p:nvPr userDrawn="1"/>
          </p:nvSpPr>
          <p:spPr bwMode="auto">
            <a:xfrm>
              <a:off x="9218678" y="5690037"/>
              <a:ext cx="554373" cy="481207"/>
            </a:xfrm>
            <a:custGeom>
              <a:avLst/>
              <a:gdLst>
                <a:gd name="T0" fmla="*/ 0 w 197"/>
                <a:gd name="T1" fmla="*/ 0 h 171"/>
                <a:gd name="T2" fmla="*/ 197 w 197"/>
                <a:gd name="T3" fmla="*/ 0 h 171"/>
                <a:gd name="T4" fmla="*/ 99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9"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8" name="Freeform 3472"/>
            <p:cNvSpPr>
              <a:spLocks/>
            </p:cNvSpPr>
            <p:nvPr userDrawn="1"/>
          </p:nvSpPr>
          <p:spPr bwMode="auto">
            <a:xfrm>
              <a:off x="8667121" y="5690037"/>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69" name="Freeform 3473"/>
            <p:cNvSpPr>
              <a:spLocks/>
            </p:cNvSpPr>
            <p:nvPr userDrawn="1"/>
          </p:nvSpPr>
          <p:spPr bwMode="auto">
            <a:xfrm>
              <a:off x="9497271" y="5690037"/>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70" name="Freeform 3474"/>
            <p:cNvSpPr>
              <a:spLocks/>
            </p:cNvSpPr>
            <p:nvPr userDrawn="1"/>
          </p:nvSpPr>
          <p:spPr bwMode="auto">
            <a:xfrm>
              <a:off x="10048828" y="5690037"/>
              <a:ext cx="551557" cy="481207"/>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71" name="Freeform 3475"/>
            <p:cNvSpPr>
              <a:spLocks/>
            </p:cNvSpPr>
            <p:nvPr userDrawn="1"/>
          </p:nvSpPr>
          <p:spPr bwMode="auto">
            <a:xfrm>
              <a:off x="10324607" y="5690037"/>
              <a:ext cx="554373" cy="481207"/>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72" name="Freeform 3476"/>
            <p:cNvSpPr>
              <a:spLocks/>
            </p:cNvSpPr>
            <p:nvPr userDrawn="1"/>
          </p:nvSpPr>
          <p:spPr bwMode="auto">
            <a:xfrm>
              <a:off x="9773050" y="5690037"/>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73" name="Freeform 3477"/>
            <p:cNvSpPr>
              <a:spLocks/>
            </p:cNvSpPr>
            <p:nvPr userDrawn="1"/>
          </p:nvSpPr>
          <p:spPr bwMode="auto">
            <a:xfrm>
              <a:off x="10600387" y="5690037"/>
              <a:ext cx="554373" cy="481207"/>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74" name="Freeform 3480"/>
            <p:cNvSpPr>
              <a:spLocks/>
            </p:cNvSpPr>
            <p:nvPr userDrawn="1"/>
          </p:nvSpPr>
          <p:spPr bwMode="auto">
            <a:xfrm>
              <a:off x="10878980" y="5690037"/>
              <a:ext cx="551557" cy="481207"/>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grpSp>
      <p:grpSp>
        <p:nvGrpSpPr>
          <p:cNvPr id="897" name="Group 896"/>
          <p:cNvGrpSpPr/>
          <p:nvPr/>
        </p:nvGrpSpPr>
        <p:grpSpPr>
          <a:xfrm>
            <a:off x="98242" y="421922"/>
            <a:ext cx="3866268" cy="1440375"/>
            <a:chOff x="1135063" y="-1804988"/>
            <a:chExt cx="3886200" cy="1447800"/>
          </a:xfrm>
        </p:grpSpPr>
        <p:sp>
          <p:nvSpPr>
            <p:cNvPr id="898" name="Freeform 7105"/>
            <p:cNvSpPr>
              <a:spLocks/>
            </p:cNvSpPr>
            <p:nvPr userDrawn="1"/>
          </p:nvSpPr>
          <p:spPr bwMode="auto">
            <a:xfrm>
              <a:off x="1135063" y="-1804988"/>
              <a:ext cx="3886200" cy="963613"/>
            </a:xfrm>
            <a:custGeom>
              <a:avLst/>
              <a:gdLst>
                <a:gd name="T0" fmla="*/ 2099 w 2448"/>
                <a:gd name="T1" fmla="*/ 607 h 607"/>
                <a:gd name="T2" fmla="*/ 0 w 2448"/>
                <a:gd name="T3" fmla="*/ 607 h 607"/>
                <a:gd name="T4" fmla="*/ 351 w 2448"/>
                <a:gd name="T5" fmla="*/ 0 h 607"/>
                <a:gd name="T6" fmla="*/ 2448 w 2448"/>
                <a:gd name="T7" fmla="*/ 0 h 607"/>
                <a:gd name="T8" fmla="*/ 2099 w 2448"/>
                <a:gd name="T9" fmla="*/ 607 h 607"/>
              </a:gdLst>
              <a:ahLst/>
              <a:cxnLst>
                <a:cxn ang="0">
                  <a:pos x="T0" y="T1"/>
                </a:cxn>
                <a:cxn ang="0">
                  <a:pos x="T2" y="T3"/>
                </a:cxn>
                <a:cxn ang="0">
                  <a:pos x="T4" y="T5"/>
                </a:cxn>
                <a:cxn ang="0">
                  <a:pos x="T6" y="T7"/>
                </a:cxn>
                <a:cxn ang="0">
                  <a:pos x="T8" y="T9"/>
                </a:cxn>
              </a:cxnLst>
              <a:rect l="0" t="0" r="r" b="b"/>
              <a:pathLst>
                <a:path w="2448" h="607">
                  <a:moveTo>
                    <a:pt x="2099" y="607"/>
                  </a:moveTo>
                  <a:lnTo>
                    <a:pt x="0" y="607"/>
                  </a:lnTo>
                  <a:lnTo>
                    <a:pt x="351" y="0"/>
                  </a:lnTo>
                  <a:lnTo>
                    <a:pt x="2448" y="0"/>
                  </a:lnTo>
                  <a:lnTo>
                    <a:pt x="2099" y="607"/>
                  </a:lnTo>
                  <a:close/>
                </a:path>
              </a:pathLst>
            </a:custGeom>
            <a:solidFill>
              <a:srgbClr val="76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899" name="Freeform 7106"/>
            <p:cNvSpPr>
              <a:spLocks/>
            </p:cNvSpPr>
            <p:nvPr userDrawn="1"/>
          </p:nvSpPr>
          <p:spPr bwMode="auto">
            <a:xfrm>
              <a:off x="1590676" y="-1400176"/>
              <a:ext cx="323850" cy="427038"/>
            </a:xfrm>
            <a:custGeom>
              <a:avLst/>
              <a:gdLst>
                <a:gd name="T0" fmla="*/ 75 w 86"/>
                <a:gd name="T1" fmla="*/ 100 h 113"/>
                <a:gd name="T2" fmla="*/ 43 w 86"/>
                <a:gd name="T3" fmla="*/ 113 h 113"/>
                <a:gd name="T4" fmla="*/ 12 w 86"/>
                <a:gd name="T5" fmla="*/ 100 h 113"/>
                <a:gd name="T6" fmla="*/ 0 w 86"/>
                <a:gd name="T7" fmla="*/ 56 h 113"/>
                <a:gd name="T8" fmla="*/ 12 w 86"/>
                <a:gd name="T9" fmla="*/ 12 h 113"/>
                <a:gd name="T10" fmla="*/ 43 w 86"/>
                <a:gd name="T11" fmla="*/ 0 h 113"/>
                <a:gd name="T12" fmla="*/ 86 w 86"/>
                <a:gd name="T13" fmla="*/ 37 h 113"/>
                <a:gd name="T14" fmla="*/ 59 w 86"/>
                <a:gd name="T15" fmla="*/ 37 h 113"/>
                <a:gd name="T16" fmla="*/ 43 w 86"/>
                <a:gd name="T17" fmla="*/ 24 h 113"/>
                <a:gd name="T18" fmla="*/ 32 w 86"/>
                <a:gd name="T19" fmla="*/ 29 h 113"/>
                <a:gd name="T20" fmla="*/ 28 w 86"/>
                <a:gd name="T21" fmla="*/ 56 h 113"/>
                <a:gd name="T22" fmla="*/ 32 w 86"/>
                <a:gd name="T23" fmla="*/ 84 h 113"/>
                <a:gd name="T24" fmla="*/ 43 w 86"/>
                <a:gd name="T25" fmla="*/ 89 h 113"/>
                <a:gd name="T26" fmla="*/ 55 w 86"/>
                <a:gd name="T27" fmla="*/ 84 h 113"/>
                <a:gd name="T28" fmla="*/ 59 w 86"/>
                <a:gd name="T29" fmla="*/ 72 h 113"/>
                <a:gd name="T30" fmla="*/ 59 w 86"/>
                <a:gd name="T31" fmla="*/ 71 h 113"/>
                <a:gd name="T32" fmla="*/ 43 w 86"/>
                <a:gd name="T33" fmla="*/ 71 h 113"/>
                <a:gd name="T34" fmla="*/ 43 w 86"/>
                <a:gd name="T35" fmla="*/ 48 h 113"/>
                <a:gd name="T36" fmla="*/ 86 w 86"/>
                <a:gd name="T37" fmla="*/ 48 h 113"/>
                <a:gd name="T38" fmla="*/ 86 w 86"/>
                <a:gd name="T39" fmla="*/ 63 h 113"/>
                <a:gd name="T40" fmla="*/ 75 w 86"/>
                <a:gd name="T41" fmla="*/ 10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 h="113">
                  <a:moveTo>
                    <a:pt x="75" y="100"/>
                  </a:moveTo>
                  <a:cubicBezTo>
                    <a:pt x="66" y="110"/>
                    <a:pt x="55" y="113"/>
                    <a:pt x="43" y="113"/>
                  </a:cubicBezTo>
                  <a:cubicBezTo>
                    <a:pt x="30" y="113"/>
                    <a:pt x="20" y="109"/>
                    <a:pt x="12" y="100"/>
                  </a:cubicBezTo>
                  <a:cubicBezTo>
                    <a:pt x="0" y="89"/>
                    <a:pt x="0" y="73"/>
                    <a:pt x="0" y="56"/>
                  </a:cubicBezTo>
                  <a:cubicBezTo>
                    <a:pt x="0" y="40"/>
                    <a:pt x="0" y="24"/>
                    <a:pt x="12" y="12"/>
                  </a:cubicBezTo>
                  <a:cubicBezTo>
                    <a:pt x="20" y="4"/>
                    <a:pt x="29" y="0"/>
                    <a:pt x="43" y="0"/>
                  </a:cubicBezTo>
                  <a:cubicBezTo>
                    <a:pt x="71" y="0"/>
                    <a:pt x="84" y="18"/>
                    <a:pt x="86" y="37"/>
                  </a:cubicBezTo>
                  <a:cubicBezTo>
                    <a:pt x="59" y="37"/>
                    <a:pt x="59" y="37"/>
                    <a:pt x="59" y="37"/>
                  </a:cubicBezTo>
                  <a:cubicBezTo>
                    <a:pt x="56" y="28"/>
                    <a:pt x="52" y="24"/>
                    <a:pt x="43" y="24"/>
                  </a:cubicBezTo>
                  <a:cubicBezTo>
                    <a:pt x="38" y="24"/>
                    <a:pt x="34" y="26"/>
                    <a:pt x="32" y="29"/>
                  </a:cubicBezTo>
                  <a:cubicBezTo>
                    <a:pt x="29" y="32"/>
                    <a:pt x="28" y="36"/>
                    <a:pt x="28" y="56"/>
                  </a:cubicBezTo>
                  <a:cubicBezTo>
                    <a:pt x="28" y="77"/>
                    <a:pt x="29" y="81"/>
                    <a:pt x="32" y="84"/>
                  </a:cubicBezTo>
                  <a:cubicBezTo>
                    <a:pt x="34" y="87"/>
                    <a:pt x="38" y="89"/>
                    <a:pt x="43" y="89"/>
                  </a:cubicBezTo>
                  <a:cubicBezTo>
                    <a:pt x="48" y="89"/>
                    <a:pt x="52" y="87"/>
                    <a:pt x="55" y="84"/>
                  </a:cubicBezTo>
                  <a:cubicBezTo>
                    <a:pt x="58" y="81"/>
                    <a:pt x="59" y="77"/>
                    <a:pt x="59" y="72"/>
                  </a:cubicBezTo>
                  <a:cubicBezTo>
                    <a:pt x="59" y="71"/>
                    <a:pt x="59" y="71"/>
                    <a:pt x="59" y="71"/>
                  </a:cubicBezTo>
                  <a:cubicBezTo>
                    <a:pt x="43" y="71"/>
                    <a:pt x="43" y="71"/>
                    <a:pt x="43" y="71"/>
                  </a:cubicBezTo>
                  <a:cubicBezTo>
                    <a:pt x="43" y="48"/>
                    <a:pt x="43" y="48"/>
                    <a:pt x="43" y="48"/>
                  </a:cubicBezTo>
                  <a:cubicBezTo>
                    <a:pt x="86" y="48"/>
                    <a:pt x="86" y="48"/>
                    <a:pt x="86" y="48"/>
                  </a:cubicBezTo>
                  <a:cubicBezTo>
                    <a:pt x="86" y="63"/>
                    <a:pt x="86" y="63"/>
                    <a:pt x="86" y="63"/>
                  </a:cubicBezTo>
                  <a:cubicBezTo>
                    <a:pt x="86" y="81"/>
                    <a:pt x="84" y="92"/>
                    <a:pt x="75" y="1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0" name="Freeform 7107"/>
            <p:cNvSpPr>
              <a:spLocks noEditPoints="1"/>
            </p:cNvSpPr>
            <p:nvPr userDrawn="1"/>
          </p:nvSpPr>
          <p:spPr bwMode="auto">
            <a:xfrm>
              <a:off x="1989138" y="-1397001"/>
              <a:ext cx="307975" cy="419100"/>
            </a:xfrm>
            <a:custGeom>
              <a:avLst/>
              <a:gdLst>
                <a:gd name="T0" fmla="*/ 44 w 82"/>
                <a:gd name="T1" fmla="*/ 71 h 111"/>
                <a:gd name="T2" fmla="*/ 27 w 82"/>
                <a:gd name="T3" fmla="*/ 71 h 111"/>
                <a:gd name="T4" fmla="*/ 27 w 82"/>
                <a:gd name="T5" fmla="*/ 111 h 111"/>
                <a:gd name="T6" fmla="*/ 0 w 82"/>
                <a:gd name="T7" fmla="*/ 111 h 111"/>
                <a:gd name="T8" fmla="*/ 0 w 82"/>
                <a:gd name="T9" fmla="*/ 0 h 111"/>
                <a:gd name="T10" fmla="*/ 44 w 82"/>
                <a:gd name="T11" fmla="*/ 0 h 111"/>
                <a:gd name="T12" fmla="*/ 82 w 82"/>
                <a:gd name="T13" fmla="*/ 35 h 111"/>
                <a:gd name="T14" fmla="*/ 44 w 82"/>
                <a:gd name="T15" fmla="*/ 71 h 111"/>
                <a:gd name="T16" fmla="*/ 43 w 82"/>
                <a:gd name="T17" fmla="*/ 24 h 111"/>
                <a:gd name="T18" fmla="*/ 27 w 82"/>
                <a:gd name="T19" fmla="*/ 24 h 111"/>
                <a:gd name="T20" fmla="*/ 27 w 82"/>
                <a:gd name="T21" fmla="*/ 47 h 111"/>
                <a:gd name="T22" fmla="*/ 43 w 82"/>
                <a:gd name="T23" fmla="*/ 47 h 111"/>
                <a:gd name="T24" fmla="*/ 55 w 82"/>
                <a:gd name="T25" fmla="*/ 35 h 111"/>
                <a:gd name="T26" fmla="*/ 43 w 82"/>
                <a:gd name="T27" fmla="*/ 2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11">
                  <a:moveTo>
                    <a:pt x="44" y="71"/>
                  </a:moveTo>
                  <a:cubicBezTo>
                    <a:pt x="27" y="71"/>
                    <a:pt x="27" y="71"/>
                    <a:pt x="27" y="71"/>
                  </a:cubicBezTo>
                  <a:cubicBezTo>
                    <a:pt x="27" y="111"/>
                    <a:pt x="27" y="111"/>
                    <a:pt x="27" y="111"/>
                  </a:cubicBezTo>
                  <a:cubicBezTo>
                    <a:pt x="0" y="111"/>
                    <a:pt x="0" y="111"/>
                    <a:pt x="0" y="111"/>
                  </a:cubicBezTo>
                  <a:cubicBezTo>
                    <a:pt x="0" y="0"/>
                    <a:pt x="0" y="0"/>
                    <a:pt x="0" y="0"/>
                  </a:cubicBezTo>
                  <a:cubicBezTo>
                    <a:pt x="44" y="0"/>
                    <a:pt x="44" y="0"/>
                    <a:pt x="44" y="0"/>
                  </a:cubicBezTo>
                  <a:cubicBezTo>
                    <a:pt x="69" y="0"/>
                    <a:pt x="82" y="17"/>
                    <a:pt x="82" y="35"/>
                  </a:cubicBezTo>
                  <a:cubicBezTo>
                    <a:pt x="82" y="54"/>
                    <a:pt x="69" y="71"/>
                    <a:pt x="44" y="71"/>
                  </a:cubicBezTo>
                  <a:close/>
                  <a:moveTo>
                    <a:pt x="43" y="24"/>
                  </a:moveTo>
                  <a:cubicBezTo>
                    <a:pt x="27" y="24"/>
                    <a:pt x="27" y="24"/>
                    <a:pt x="27" y="24"/>
                  </a:cubicBezTo>
                  <a:cubicBezTo>
                    <a:pt x="27" y="47"/>
                    <a:pt x="27" y="47"/>
                    <a:pt x="27" y="47"/>
                  </a:cubicBezTo>
                  <a:cubicBezTo>
                    <a:pt x="43" y="47"/>
                    <a:pt x="43" y="47"/>
                    <a:pt x="43" y="47"/>
                  </a:cubicBezTo>
                  <a:cubicBezTo>
                    <a:pt x="50" y="47"/>
                    <a:pt x="55" y="41"/>
                    <a:pt x="55" y="35"/>
                  </a:cubicBezTo>
                  <a:cubicBezTo>
                    <a:pt x="55" y="30"/>
                    <a:pt x="50" y="24"/>
                    <a:pt x="43"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1" name="Freeform 7108"/>
            <p:cNvSpPr>
              <a:spLocks/>
            </p:cNvSpPr>
            <p:nvPr userDrawn="1"/>
          </p:nvSpPr>
          <p:spPr bwMode="auto">
            <a:xfrm>
              <a:off x="2354263" y="-1397001"/>
              <a:ext cx="319088" cy="423863"/>
            </a:xfrm>
            <a:custGeom>
              <a:avLst/>
              <a:gdLst>
                <a:gd name="T0" fmla="*/ 42 w 85"/>
                <a:gd name="T1" fmla="*/ 112 h 112"/>
                <a:gd name="T2" fmla="*/ 0 w 85"/>
                <a:gd name="T3" fmla="*/ 72 h 112"/>
                <a:gd name="T4" fmla="*/ 0 w 85"/>
                <a:gd name="T5" fmla="*/ 0 h 112"/>
                <a:gd name="T6" fmla="*/ 28 w 85"/>
                <a:gd name="T7" fmla="*/ 0 h 112"/>
                <a:gd name="T8" fmla="*/ 28 w 85"/>
                <a:gd name="T9" fmla="*/ 71 h 112"/>
                <a:gd name="T10" fmla="*/ 42 w 85"/>
                <a:gd name="T11" fmla="*/ 88 h 112"/>
                <a:gd name="T12" fmla="*/ 57 w 85"/>
                <a:gd name="T13" fmla="*/ 71 h 112"/>
                <a:gd name="T14" fmla="*/ 57 w 85"/>
                <a:gd name="T15" fmla="*/ 0 h 112"/>
                <a:gd name="T16" fmla="*/ 85 w 85"/>
                <a:gd name="T17" fmla="*/ 0 h 112"/>
                <a:gd name="T18" fmla="*/ 85 w 85"/>
                <a:gd name="T19" fmla="*/ 72 h 112"/>
                <a:gd name="T20" fmla="*/ 42 w 85"/>
                <a:gd name="T2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2">
                  <a:moveTo>
                    <a:pt x="42" y="112"/>
                  </a:moveTo>
                  <a:cubicBezTo>
                    <a:pt x="19" y="112"/>
                    <a:pt x="0" y="96"/>
                    <a:pt x="0" y="72"/>
                  </a:cubicBezTo>
                  <a:cubicBezTo>
                    <a:pt x="0" y="0"/>
                    <a:pt x="0" y="0"/>
                    <a:pt x="0" y="0"/>
                  </a:cubicBezTo>
                  <a:cubicBezTo>
                    <a:pt x="28" y="0"/>
                    <a:pt x="28" y="0"/>
                    <a:pt x="28" y="0"/>
                  </a:cubicBezTo>
                  <a:cubicBezTo>
                    <a:pt x="28" y="71"/>
                    <a:pt x="28" y="71"/>
                    <a:pt x="28" y="71"/>
                  </a:cubicBezTo>
                  <a:cubicBezTo>
                    <a:pt x="28" y="82"/>
                    <a:pt x="33" y="88"/>
                    <a:pt x="42" y="88"/>
                  </a:cubicBezTo>
                  <a:cubicBezTo>
                    <a:pt x="51" y="88"/>
                    <a:pt x="57" y="82"/>
                    <a:pt x="57" y="71"/>
                  </a:cubicBezTo>
                  <a:cubicBezTo>
                    <a:pt x="57" y="0"/>
                    <a:pt x="57" y="0"/>
                    <a:pt x="57" y="0"/>
                  </a:cubicBezTo>
                  <a:cubicBezTo>
                    <a:pt x="85" y="0"/>
                    <a:pt x="85" y="0"/>
                    <a:pt x="85" y="0"/>
                  </a:cubicBezTo>
                  <a:cubicBezTo>
                    <a:pt x="85" y="72"/>
                    <a:pt x="85" y="72"/>
                    <a:pt x="85" y="72"/>
                  </a:cubicBezTo>
                  <a:cubicBezTo>
                    <a:pt x="85" y="96"/>
                    <a:pt x="65" y="112"/>
                    <a:pt x="42" y="1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2" name="Freeform 7109"/>
            <p:cNvSpPr>
              <a:spLocks/>
            </p:cNvSpPr>
            <p:nvPr userDrawn="1"/>
          </p:nvSpPr>
          <p:spPr bwMode="auto">
            <a:xfrm>
              <a:off x="2809876" y="-1397001"/>
              <a:ext cx="115888" cy="173038"/>
            </a:xfrm>
            <a:custGeom>
              <a:avLst/>
              <a:gdLst>
                <a:gd name="T0" fmla="*/ 42 w 73"/>
                <a:gd name="T1" fmla="*/ 10 h 109"/>
                <a:gd name="T2" fmla="*/ 42 w 73"/>
                <a:gd name="T3" fmla="*/ 109 h 109"/>
                <a:gd name="T4" fmla="*/ 30 w 73"/>
                <a:gd name="T5" fmla="*/ 109 h 109"/>
                <a:gd name="T6" fmla="*/ 30 w 73"/>
                <a:gd name="T7" fmla="*/ 10 h 109"/>
                <a:gd name="T8" fmla="*/ 0 w 73"/>
                <a:gd name="T9" fmla="*/ 10 h 109"/>
                <a:gd name="T10" fmla="*/ 0 w 73"/>
                <a:gd name="T11" fmla="*/ 0 h 109"/>
                <a:gd name="T12" fmla="*/ 73 w 73"/>
                <a:gd name="T13" fmla="*/ 0 h 109"/>
                <a:gd name="T14" fmla="*/ 73 w 73"/>
                <a:gd name="T15" fmla="*/ 10 h 109"/>
                <a:gd name="T16" fmla="*/ 42 w 73"/>
                <a:gd name="T17" fmla="*/ 1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09">
                  <a:moveTo>
                    <a:pt x="42" y="10"/>
                  </a:moveTo>
                  <a:lnTo>
                    <a:pt x="42" y="109"/>
                  </a:lnTo>
                  <a:lnTo>
                    <a:pt x="30" y="109"/>
                  </a:lnTo>
                  <a:lnTo>
                    <a:pt x="30" y="10"/>
                  </a:lnTo>
                  <a:lnTo>
                    <a:pt x="0" y="10"/>
                  </a:lnTo>
                  <a:lnTo>
                    <a:pt x="0" y="0"/>
                  </a:lnTo>
                  <a:lnTo>
                    <a:pt x="73" y="0"/>
                  </a:lnTo>
                  <a:lnTo>
                    <a:pt x="73" y="10"/>
                  </a:lnTo>
                  <a:lnTo>
                    <a:pt x="4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3" name="Freeform 7110"/>
            <p:cNvSpPr>
              <a:spLocks/>
            </p:cNvSpPr>
            <p:nvPr userDrawn="1"/>
          </p:nvSpPr>
          <p:spPr bwMode="auto">
            <a:xfrm>
              <a:off x="2963863" y="-1397001"/>
              <a:ext cx="107950" cy="173038"/>
            </a:xfrm>
            <a:custGeom>
              <a:avLst/>
              <a:gdLst>
                <a:gd name="T0" fmla="*/ 0 w 68"/>
                <a:gd name="T1" fmla="*/ 109 h 109"/>
                <a:gd name="T2" fmla="*/ 0 w 68"/>
                <a:gd name="T3" fmla="*/ 0 h 109"/>
                <a:gd name="T4" fmla="*/ 68 w 68"/>
                <a:gd name="T5" fmla="*/ 0 h 109"/>
                <a:gd name="T6" fmla="*/ 68 w 68"/>
                <a:gd name="T7" fmla="*/ 10 h 109"/>
                <a:gd name="T8" fmla="*/ 12 w 68"/>
                <a:gd name="T9" fmla="*/ 10 h 109"/>
                <a:gd name="T10" fmla="*/ 12 w 68"/>
                <a:gd name="T11" fmla="*/ 48 h 109"/>
                <a:gd name="T12" fmla="*/ 61 w 68"/>
                <a:gd name="T13" fmla="*/ 48 h 109"/>
                <a:gd name="T14" fmla="*/ 61 w 68"/>
                <a:gd name="T15" fmla="*/ 59 h 109"/>
                <a:gd name="T16" fmla="*/ 12 w 68"/>
                <a:gd name="T17" fmla="*/ 59 h 109"/>
                <a:gd name="T18" fmla="*/ 12 w 68"/>
                <a:gd name="T19" fmla="*/ 98 h 109"/>
                <a:gd name="T20" fmla="*/ 68 w 68"/>
                <a:gd name="T21" fmla="*/ 98 h 109"/>
                <a:gd name="T22" fmla="*/ 68 w 68"/>
                <a:gd name="T23" fmla="*/ 109 h 109"/>
                <a:gd name="T24" fmla="*/ 0 w 68"/>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09">
                  <a:moveTo>
                    <a:pt x="0" y="109"/>
                  </a:moveTo>
                  <a:lnTo>
                    <a:pt x="0" y="0"/>
                  </a:lnTo>
                  <a:lnTo>
                    <a:pt x="68" y="0"/>
                  </a:lnTo>
                  <a:lnTo>
                    <a:pt x="68" y="10"/>
                  </a:lnTo>
                  <a:lnTo>
                    <a:pt x="12" y="10"/>
                  </a:lnTo>
                  <a:lnTo>
                    <a:pt x="12" y="48"/>
                  </a:lnTo>
                  <a:lnTo>
                    <a:pt x="61" y="48"/>
                  </a:lnTo>
                  <a:lnTo>
                    <a:pt x="61" y="59"/>
                  </a:lnTo>
                  <a:lnTo>
                    <a:pt x="12" y="59"/>
                  </a:lnTo>
                  <a:lnTo>
                    <a:pt x="12" y="98"/>
                  </a:lnTo>
                  <a:lnTo>
                    <a:pt x="68" y="98"/>
                  </a:lnTo>
                  <a:lnTo>
                    <a:pt x="68"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4" name="Freeform 7111"/>
            <p:cNvSpPr>
              <a:spLocks/>
            </p:cNvSpPr>
            <p:nvPr userDrawn="1"/>
          </p:nvSpPr>
          <p:spPr bwMode="auto">
            <a:xfrm>
              <a:off x="3101976" y="-1400176"/>
              <a:ext cx="125413" cy="176213"/>
            </a:xfrm>
            <a:custGeom>
              <a:avLst/>
              <a:gdLst>
                <a:gd name="T0" fmla="*/ 17 w 33"/>
                <a:gd name="T1" fmla="*/ 47 h 47"/>
                <a:gd name="T2" fmla="*/ 5 w 33"/>
                <a:gd name="T3" fmla="*/ 42 h 47"/>
                <a:gd name="T4" fmla="*/ 0 w 33"/>
                <a:gd name="T5" fmla="*/ 24 h 47"/>
                <a:gd name="T6" fmla="*/ 5 w 33"/>
                <a:gd name="T7" fmla="*/ 5 h 47"/>
                <a:gd name="T8" fmla="*/ 17 w 33"/>
                <a:gd name="T9" fmla="*/ 0 h 47"/>
                <a:gd name="T10" fmla="*/ 33 w 33"/>
                <a:gd name="T11" fmla="*/ 14 h 47"/>
                <a:gd name="T12" fmla="*/ 28 w 33"/>
                <a:gd name="T13" fmla="*/ 14 h 47"/>
                <a:gd name="T14" fmla="*/ 17 w 33"/>
                <a:gd name="T15" fmla="*/ 5 h 47"/>
                <a:gd name="T16" fmla="*/ 9 w 33"/>
                <a:gd name="T17" fmla="*/ 8 h 47"/>
                <a:gd name="T18" fmla="*/ 5 w 33"/>
                <a:gd name="T19" fmla="*/ 24 h 47"/>
                <a:gd name="T20" fmla="*/ 9 w 33"/>
                <a:gd name="T21" fmla="*/ 40 h 47"/>
                <a:gd name="T22" fmla="*/ 17 w 33"/>
                <a:gd name="T23" fmla="*/ 43 h 47"/>
                <a:gd name="T24" fmla="*/ 28 w 33"/>
                <a:gd name="T25" fmla="*/ 33 h 47"/>
                <a:gd name="T26" fmla="*/ 33 w 33"/>
                <a:gd name="T27" fmla="*/ 33 h 47"/>
                <a:gd name="T28" fmla="*/ 17 w 33"/>
                <a:gd name="T2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47">
                  <a:moveTo>
                    <a:pt x="17" y="47"/>
                  </a:moveTo>
                  <a:cubicBezTo>
                    <a:pt x="12" y="47"/>
                    <a:pt x="8" y="46"/>
                    <a:pt x="5" y="42"/>
                  </a:cubicBezTo>
                  <a:cubicBezTo>
                    <a:pt x="0" y="38"/>
                    <a:pt x="0" y="34"/>
                    <a:pt x="0" y="24"/>
                  </a:cubicBezTo>
                  <a:cubicBezTo>
                    <a:pt x="0" y="14"/>
                    <a:pt x="0" y="9"/>
                    <a:pt x="5" y="5"/>
                  </a:cubicBezTo>
                  <a:cubicBezTo>
                    <a:pt x="8" y="2"/>
                    <a:pt x="12" y="0"/>
                    <a:pt x="17" y="0"/>
                  </a:cubicBezTo>
                  <a:cubicBezTo>
                    <a:pt x="25" y="0"/>
                    <a:pt x="31" y="5"/>
                    <a:pt x="33" y="14"/>
                  </a:cubicBezTo>
                  <a:cubicBezTo>
                    <a:pt x="28" y="14"/>
                    <a:pt x="28" y="14"/>
                    <a:pt x="28" y="14"/>
                  </a:cubicBezTo>
                  <a:cubicBezTo>
                    <a:pt x="26" y="8"/>
                    <a:pt x="22" y="5"/>
                    <a:pt x="17" y="5"/>
                  </a:cubicBezTo>
                  <a:cubicBezTo>
                    <a:pt x="14" y="5"/>
                    <a:pt x="11" y="6"/>
                    <a:pt x="9" y="8"/>
                  </a:cubicBezTo>
                  <a:cubicBezTo>
                    <a:pt x="6" y="11"/>
                    <a:pt x="5" y="14"/>
                    <a:pt x="5" y="24"/>
                  </a:cubicBezTo>
                  <a:cubicBezTo>
                    <a:pt x="5" y="33"/>
                    <a:pt x="6" y="37"/>
                    <a:pt x="9" y="40"/>
                  </a:cubicBezTo>
                  <a:cubicBezTo>
                    <a:pt x="11" y="42"/>
                    <a:pt x="14" y="43"/>
                    <a:pt x="17" y="43"/>
                  </a:cubicBezTo>
                  <a:cubicBezTo>
                    <a:pt x="22" y="43"/>
                    <a:pt x="26" y="39"/>
                    <a:pt x="28" y="33"/>
                  </a:cubicBezTo>
                  <a:cubicBezTo>
                    <a:pt x="33" y="33"/>
                    <a:pt x="33" y="33"/>
                    <a:pt x="33" y="33"/>
                  </a:cubicBezTo>
                  <a:cubicBezTo>
                    <a:pt x="31" y="42"/>
                    <a:pt x="25" y="47"/>
                    <a:pt x="17"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5" name="Freeform 7112"/>
            <p:cNvSpPr>
              <a:spLocks/>
            </p:cNvSpPr>
            <p:nvPr userDrawn="1"/>
          </p:nvSpPr>
          <p:spPr bwMode="auto">
            <a:xfrm>
              <a:off x="3268663" y="-1397001"/>
              <a:ext cx="119063" cy="173038"/>
            </a:xfrm>
            <a:custGeom>
              <a:avLst/>
              <a:gdLst>
                <a:gd name="T0" fmla="*/ 64 w 75"/>
                <a:gd name="T1" fmla="*/ 109 h 109"/>
                <a:gd name="T2" fmla="*/ 64 w 75"/>
                <a:gd name="T3" fmla="*/ 59 h 109"/>
                <a:gd name="T4" fmla="*/ 11 w 75"/>
                <a:gd name="T5" fmla="*/ 59 h 109"/>
                <a:gd name="T6" fmla="*/ 11 w 75"/>
                <a:gd name="T7" fmla="*/ 109 h 109"/>
                <a:gd name="T8" fmla="*/ 0 w 75"/>
                <a:gd name="T9" fmla="*/ 109 h 109"/>
                <a:gd name="T10" fmla="*/ 0 w 75"/>
                <a:gd name="T11" fmla="*/ 0 h 109"/>
                <a:gd name="T12" fmla="*/ 11 w 75"/>
                <a:gd name="T13" fmla="*/ 0 h 109"/>
                <a:gd name="T14" fmla="*/ 11 w 75"/>
                <a:gd name="T15" fmla="*/ 48 h 109"/>
                <a:gd name="T16" fmla="*/ 64 w 75"/>
                <a:gd name="T17" fmla="*/ 48 h 109"/>
                <a:gd name="T18" fmla="*/ 64 w 75"/>
                <a:gd name="T19" fmla="*/ 0 h 109"/>
                <a:gd name="T20" fmla="*/ 75 w 75"/>
                <a:gd name="T21" fmla="*/ 0 h 109"/>
                <a:gd name="T22" fmla="*/ 75 w 75"/>
                <a:gd name="T23" fmla="*/ 109 h 109"/>
                <a:gd name="T24" fmla="*/ 64 w 75"/>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9">
                  <a:moveTo>
                    <a:pt x="64" y="109"/>
                  </a:moveTo>
                  <a:lnTo>
                    <a:pt x="64" y="59"/>
                  </a:lnTo>
                  <a:lnTo>
                    <a:pt x="11" y="59"/>
                  </a:lnTo>
                  <a:lnTo>
                    <a:pt x="11" y="109"/>
                  </a:lnTo>
                  <a:lnTo>
                    <a:pt x="0" y="109"/>
                  </a:lnTo>
                  <a:lnTo>
                    <a:pt x="0" y="0"/>
                  </a:lnTo>
                  <a:lnTo>
                    <a:pt x="11" y="0"/>
                  </a:lnTo>
                  <a:lnTo>
                    <a:pt x="11" y="48"/>
                  </a:lnTo>
                  <a:lnTo>
                    <a:pt x="64" y="48"/>
                  </a:lnTo>
                  <a:lnTo>
                    <a:pt x="64" y="0"/>
                  </a:lnTo>
                  <a:lnTo>
                    <a:pt x="75" y="0"/>
                  </a:lnTo>
                  <a:lnTo>
                    <a:pt x="75" y="109"/>
                  </a:lnTo>
                  <a:lnTo>
                    <a:pt x="64"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6" name="Freeform 7113"/>
            <p:cNvSpPr>
              <a:spLocks/>
            </p:cNvSpPr>
            <p:nvPr userDrawn="1"/>
          </p:nvSpPr>
          <p:spPr bwMode="auto">
            <a:xfrm>
              <a:off x="3436938" y="-1397001"/>
              <a:ext cx="128588" cy="173038"/>
            </a:xfrm>
            <a:custGeom>
              <a:avLst/>
              <a:gdLst>
                <a:gd name="T0" fmla="*/ 71 w 81"/>
                <a:gd name="T1" fmla="*/ 109 h 109"/>
                <a:gd name="T2" fmla="*/ 12 w 81"/>
                <a:gd name="T3" fmla="*/ 21 h 109"/>
                <a:gd name="T4" fmla="*/ 12 w 81"/>
                <a:gd name="T5" fmla="*/ 109 h 109"/>
                <a:gd name="T6" fmla="*/ 0 w 81"/>
                <a:gd name="T7" fmla="*/ 109 h 109"/>
                <a:gd name="T8" fmla="*/ 0 w 81"/>
                <a:gd name="T9" fmla="*/ 0 h 109"/>
                <a:gd name="T10" fmla="*/ 12 w 81"/>
                <a:gd name="T11" fmla="*/ 0 h 109"/>
                <a:gd name="T12" fmla="*/ 69 w 81"/>
                <a:gd name="T13" fmla="*/ 88 h 109"/>
                <a:gd name="T14" fmla="*/ 69 w 81"/>
                <a:gd name="T15" fmla="*/ 0 h 109"/>
                <a:gd name="T16" fmla="*/ 81 w 81"/>
                <a:gd name="T17" fmla="*/ 0 h 109"/>
                <a:gd name="T18" fmla="*/ 81 w 81"/>
                <a:gd name="T19" fmla="*/ 109 h 109"/>
                <a:gd name="T20" fmla="*/ 71 w 81"/>
                <a:gd name="T21"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9">
                  <a:moveTo>
                    <a:pt x="71" y="109"/>
                  </a:moveTo>
                  <a:lnTo>
                    <a:pt x="12" y="21"/>
                  </a:lnTo>
                  <a:lnTo>
                    <a:pt x="12" y="109"/>
                  </a:lnTo>
                  <a:lnTo>
                    <a:pt x="0" y="109"/>
                  </a:lnTo>
                  <a:lnTo>
                    <a:pt x="0" y="0"/>
                  </a:lnTo>
                  <a:lnTo>
                    <a:pt x="12" y="0"/>
                  </a:lnTo>
                  <a:lnTo>
                    <a:pt x="69" y="88"/>
                  </a:lnTo>
                  <a:lnTo>
                    <a:pt x="69" y="0"/>
                  </a:lnTo>
                  <a:lnTo>
                    <a:pt x="81" y="0"/>
                  </a:lnTo>
                  <a:lnTo>
                    <a:pt x="81" y="109"/>
                  </a:lnTo>
                  <a:lnTo>
                    <a:pt x="71"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7" name="Freeform 7114"/>
            <p:cNvSpPr>
              <a:spLocks noEditPoints="1"/>
            </p:cNvSpPr>
            <p:nvPr userDrawn="1"/>
          </p:nvSpPr>
          <p:spPr bwMode="auto">
            <a:xfrm>
              <a:off x="3609976" y="-1400176"/>
              <a:ext cx="123825" cy="176213"/>
            </a:xfrm>
            <a:custGeom>
              <a:avLst/>
              <a:gdLst>
                <a:gd name="T0" fmla="*/ 28 w 33"/>
                <a:gd name="T1" fmla="*/ 42 h 47"/>
                <a:gd name="T2" fmla="*/ 16 w 33"/>
                <a:gd name="T3" fmla="*/ 47 h 47"/>
                <a:gd name="T4" fmla="*/ 5 w 33"/>
                <a:gd name="T5" fmla="*/ 42 h 47"/>
                <a:gd name="T6" fmla="*/ 0 w 33"/>
                <a:gd name="T7" fmla="*/ 24 h 47"/>
                <a:gd name="T8" fmla="*/ 5 w 33"/>
                <a:gd name="T9" fmla="*/ 5 h 47"/>
                <a:gd name="T10" fmla="*/ 16 w 33"/>
                <a:gd name="T11" fmla="*/ 0 h 47"/>
                <a:gd name="T12" fmla="*/ 28 w 33"/>
                <a:gd name="T13" fmla="*/ 5 h 47"/>
                <a:gd name="T14" fmla="*/ 33 w 33"/>
                <a:gd name="T15" fmla="*/ 24 h 47"/>
                <a:gd name="T16" fmla="*/ 28 w 33"/>
                <a:gd name="T17" fmla="*/ 42 h 47"/>
                <a:gd name="T18" fmla="*/ 24 w 33"/>
                <a:gd name="T19" fmla="*/ 8 h 47"/>
                <a:gd name="T20" fmla="*/ 16 w 33"/>
                <a:gd name="T21" fmla="*/ 5 h 47"/>
                <a:gd name="T22" fmla="*/ 8 w 33"/>
                <a:gd name="T23" fmla="*/ 8 h 47"/>
                <a:gd name="T24" fmla="*/ 5 w 33"/>
                <a:gd name="T25" fmla="*/ 24 h 47"/>
                <a:gd name="T26" fmla="*/ 8 w 33"/>
                <a:gd name="T27" fmla="*/ 40 h 47"/>
                <a:gd name="T28" fmla="*/ 16 w 33"/>
                <a:gd name="T29" fmla="*/ 43 h 47"/>
                <a:gd name="T30" fmla="*/ 24 w 33"/>
                <a:gd name="T31" fmla="*/ 40 h 47"/>
                <a:gd name="T32" fmla="*/ 28 w 33"/>
                <a:gd name="T33" fmla="*/ 24 h 47"/>
                <a:gd name="T34" fmla="*/ 24 w 33"/>
                <a:gd name="T35"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47">
                  <a:moveTo>
                    <a:pt x="28" y="42"/>
                  </a:moveTo>
                  <a:cubicBezTo>
                    <a:pt x="25" y="46"/>
                    <a:pt x="21" y="47"/>
                    <a:pt x="16" y="47"/>
                  </a:cubicBezTo>
                  <a:cubicBezTo>
                    <a:pt x="12" y="47"/>
                    <a:pt x="8" y="46"/>
                    <a:pt x="5" y="42"/>
                  </a:cubicBezTo>
                  <a:cubicBezTo>
                    <a:pt x="0" y="38"/>
                    <a:pt x="0" y="34"/>
                    <a:pt x="0" y="24"/>
                  </a:cubicBezTo>
                  <a:cubicBezTo>
                    <a:pt x="0" y="14"/>
                    <a:pt x="0" y="9"/>
                    <a:pt x="5" y="5"/>
                  </a:cubicBezTo>
                  <a:cubicBezTo>
                    <a:pt x="8" y="2"/>
                    <a:pt x="12" y="0"/>
                    <a:pt x="16" y="0"/>
                  </a:cubicBezTo>
                  <a:cubicBezTo>
                    <a:pt x="21" y="0"/>
                    <a:pt x="25" y="2"/>
                    <a:pt x="28" y="5"/>
                  </a:cubicBezTo>
                  <a:cubicBezTo>
                    <a:pt x="33" y="9"/>
                    <a:pt x="33" y="14"/>
                    <a:pt x="33" y="24"/>
                  </a:cubicBezTo>
                  <a:cubicBezTo>
                    <a:pt x="33" y="34"/>
                    <a:pt x="33" y="38"/>
                    <a:pt x="28" y="42"/>
                  </a:cubicBezTo>
                  <a:close/>
                  <a:moveTo>
                    <a:pt x="24" y="8"/>
                  </a:moveTo>
                  <a:cubicBezTo>
                    <a:pt x="22" y="6"/>
                    <a:pt x="20" y="5"/>
                    <a:pt x="16" y="5"/>
                  </a:cubicBezTo>
                  <a:cubicBezTo>
                    <a:pt x="13" y="5"/>
                    <a:pt x="10" y="6"/>
                    <a:pt x="8" y="8"/>
                  </a:cubicBezTo>
                  <a:cubicBezTo>
                    <a:pt x="6" y="11"/>
                    <a:pt x="5" y="14"/>
                    <a:pt x="5" y="24"/>
                  </a:cubicBezTo>
                  <a:cubicBezTo>
                    <a:pt x="5" y="33"/>
                    <a:pt x="6" y="37"/>
                    <a:pt x="8" y="40"/>
                  </a:cubicBezTo>
                  <a:cubicBezTo>
                    <a:pt x="10" y="42"/>
                    <a:pt x="13" y="43"/>
                    <a:pt x="16" y="43"/>
                  </a:cubicBezTo>
                  <a:cubicBezTo>
                    <a:pt x="20" y="43"/>
                    <a:pt x="22" y="42"/>
                    <a:pt x="24" y="40"/>
                  </a:cubicBezTo>
                  <a:cubicBezTo>
                    <a:pt x="27" y="37"/>
                    <a:pt x="28" y="33"/>
                    <a:pt x="28" y="24"/>
                  </a:cubicBezTo>
                  <a:cubicBezTo>
                    <a:pt x="28" y="14"/>
                    <a:pt x="27" y="11"/>
                    <a:pt x="2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8" name="Freeform 7115"/>
            <p:cNvSpPr>
              <a:spLocks/>
            </p:cNvSpPr>
            <p:nvPr userDrawn="1"/>
          </p:nvSpPr>
          <p:spPr bwMode="auto">
            <a:xfrm>
              <a:off x="3779838" y="-1397001"/>
              <a:ext cx="104775" cy="173038"/>
            </a:xfrm>
            <a:custGeom>
              <a:avLst/>
              <a:gdLst>
                <a:gd name="T0" fmla="*/ 0 w 66"/>
                <a:gd name="T1" fmla="*/ 109 h 109"/>
                <a:gd name="T2" fmla="*/ 0 w 66"/>
                <a:gd name="T3" fmla="*/ 0 h 109"/>
                <a:gd name="T4" fmla="*/ 12 w 66"/>
                <a:gd name="T5" fmla="*/ 0 h 109"/>
                <a:gd name="T6" fmla="*/ 12 w 66"/>
                <a:gd name="T7" fmla="*/ 98 h 109"/>
                <a:gd name="T8" fmla="*/ 66 w 66"/>
                <a:gd name="T9" fmla="*/ 98 h 109"/>
                <a:gd name="T10" fmla="*/ 66 w 66"/>
                <a:gd name="T11" fmla="*/ 109 h 109"/>
                <a:gd name="T12" fmla="*/ 0 w 66"/>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66" h="109">
                  <a:moveTo>
                    <a:pt x="0" y="109"/>
                  </a:moveTo>
                  <a:lnTo>
                    <a:pt x="0" y="0"/>
                  </a:lnTo>
                  <a:lnTo>
                    <a:pt x="12" y="0"/>
                  </a:lnTo>
                  <a:lnTo>
                    <a:pt x="12" y="98"/>
                  </a:lnTo>
                  <a:lnTo>
                    <a:pt x="66" y="98"/>
                  </a:lnTo>
                  <a:lnTo>
                    <a:pt x="66"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09" name="Freeform 7116"/>
            <p:cNvSpPr>
              <a:spLocks noEditPoints="1"/>
            </p:cNvSpPr>
            <p:nvPr userDrawn="1"/>
          </p:nvSpPr>
          <p:spPr bwMode="auto">
            <a:xfrm>
              <a:off x="3914776" y="-1400176"/>
              <a:ext cx="120650" cy="176213"/>
            </a:xfrm>
            <a:custGeom>
              <a:avLst/>
              <a:gdLst>
                <a:gd name="T0" fmla="*/ 28 w 32"/>
                <a:gd name="T1" fmla="*/ 42 h 47"/>
                <a:gd name="T2" fmla="*/ 16 w 32"/>
                <a:gd name="T3" fmla="*/ 47 h 47"/>
                <a:gd name="T4" fmla="*/ 4 w 32"/>
                <a:gd name="T5" fmla="*/ 42 h 47"/>
                <a:gd name="T6" fmla="*/ 0 w 32"/>
                <a:gd name="T7" fmla="*/ 24 h 47"/>
                <a:gd name="T8" fmla="*/ 4 w 32"/>
                <a:gd name="T9" fmla="*/ 5 h 47"/>
                <a:gd name="T10" fmla="*/ 16 w 32"/>
                <a:gd name="T11" fmla="*/ 0 h 47"/>
                <a:gd name="T12" fmla="*/ 28 w 32"/>
                <a:gd name="T13" fmla="*/ 5 h 47"/>
                <a:gd name="T14" fmla="*/ 32 w 32"/>
                <a:gd name="T15" fmla="*/ 24 h 47"/>
                <a:gd name="T16" fmla="*/ 28 w 32"/>
                <a:gd name="T17" fmla="*/ 42 h 47"/>
                <a:gd name="T18" fmla="*/ 24 w 32"/>
                <a:gd name="T19" fmla="*/ 8 h 47"/>
                <a:gd name="T20" fmla="*/ 16 w 32"/>
                <a:gd name="T21" fmla="*/ 5 h 47"/>
                <a:gd name="T22" fmla="*/ 8 w 32"/>
                <a:gd name="T23" fmla="*/ 8 h 47"/>
                <a:gd name="T24" fmla="*/ 5 w 32"/>
                <a:gd name="T25" fmla="*/ 24 h 47"/>
                <a:gd name="T26" fmla="*/ 8 w 32"/>
                <a:gd name="T27" fmla="*/ 40 h 47"/>
                <a:gd name="T28" fmla="*/ 16 w 32"/>
                <a:gd name="T29" fmla="*/ 43 h 47"/>
                <a:gd name="T30" fmla="*/ 24 w 32"/>
                <a:gd name="T31" fmla="*/ 40 h 47"/>
                <a:gd name="T32" fmla="*/ 27 w 32"/>
                <a:gd name="T33" fmla="*/ 24 h 47"/>
                <a:gd name="T34" fmla="*/ 24 w 32"/>
                <a:gd name="T35"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47">
                  <a:moveTo>
                    <a:pt x="28" y="42"/>
                  </a:moveTo>
                  <a:cubicBezTo>
                    <a:pt x="24" y="46"/>
                    <a:pt x="20" y="47"/>
                    <a:pt x="16" y="47"/>
                  </a:cubicBezTo>
                  <a:cubicBezTo>
                    <a:pt x="11" y="47"/>
                    <a:pt x="7" y="46"/>
                    <a:pt x="4" y="42"/>
                  </a:cubicBezTo>
                  <a:cubicBezTo>
                    <a:pt x="0" y="38"/>
                    <a:pt x="0" y="34"/>
                    <a:pt x="0" y="24"/>
                  </a:cubicBezTo>
                  <a:cubicBezTo>
                    <a:pt x="0" y="14"/>
                    <a:pt x="0" y="9"/>
                    <a:pt x="4" y="5"/>
                  </a:cubicBezTo>
                  <a:cubicBezTo>
                    <a:pt x="7" y="2"/>
                    <a:pt x="11" y="0"/>
                    <a:pt x="16" y="0"/>
                  </a:cubicBezTo>
                  <a:cubicBezTo>
                    <a:pt x="20" y="0"/>
                    <a:pt x="24" y="2"/>
                    <a:pt x="28" y="5"/>
                  </a:cubicBezTo>
                  <a:cubicBezTo>
                    <a:pt x="32" y="9"/>
                    <a:pt x="32" y="14"/>
                    <a:pt x="32" y="24"/>
                  </a:cubicBezTo>
                  <a:cubicBezTo>
                    <a:pt x="32" y="34"/>
                    <a:pt x="32" y="38"/>
                    <a:pt x="28" y="42"/>
                  </a:cubicBezTo>
                  <a:close/>
                  <a:moveTo>
                    <a:pt x="24" y="8"/>
                  </a:moveTo>
                  <a:cubicBezTo>
                    <a:pt x="22" y="6"/>
                    <a:pt x="19" y="5"/>
                    <a:pt x="16" y="5"/>
                  </a:cubicBezTo>
                  <a:cubicBezTo>
                    <a:pt x="13" y="5"/>
                    <a:pt x="10" y="6"/>
                    <a:pt x="8" y="8"/>
                  </a:cubicBezTo>
                  <a:cubicBezTo>
                    <a:pt x="5" y="11"/>
                    <a:pt x="5" y="14"/>
                    <a:pt x="5" y="24"/>
                  </a:cubicBezTo>
                  <a:cubicBezTo>
                    <a:pt x="5" y="33"/>
                    <a:pt x="5" y="37"/>
                    <a:pt x="8" y="40"/>
                  </a:cubicBezTo>
                  <a:cubicBezTo>
                    <a:pt x="10" y="42"/>
                    <a:pt x="13" y="43"/>
                    <a:pt x="16" y="43"/>
                  </a:cubicBezTo>
                  <a:cubicBezTo>
                    <a:pt x="19" y="43"/>
                    <a:pt x="22" y="42"/>
                    <a:pt x="24" y="40"/>
                  </a:cubicBezTo>
                  <a:cubicBezTo>
                    <a:pt x="27" y="37"/>
                    <a:pt x="27" y="33"/>
                    <a:pt x="27" y="24"/>
                  </a:cubicBezTo>
                  <a:cubicBezTo>
                    <a:pt x="27" y="14"/>
                    <a:pt x="27" y="11"/>
                    <a:pt x="2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0" name="Freeform 7117"/>
            <p:cNvSpPr>
              <a:spLocks/>
            </p:cNvSpPr>
            <p:nvPr userDrawn="1"/>
          </p:nvSpPr>
          <p:spPr bwMode="auto">
            <a:xfrm>
              <a:off x="4076701" y="-1400176"/>
              <a:ext cx="120650" cy="176213"/>
            </a:xfrm>
            <a:custGeom>
              <a:avLst/>
              <a:gdLst>
                <a:gd name="T0" fmla="*/ 28 w 32"/>
                <a:gd name="T1" fmla="*/ 42 h 47"/>
                <a:gd name="T2" fmla="*/ 16 w 32"/>
                <a:gd name="T3" fmla="*/ 47 h 47"/>
                <a:gd name="T4" fmla="*/ 4 w 32"/>
                <a:gd name="T5" fmla="*/ 42 h 47"/>
                <a:gd name="T6" fmla="*/ 0 w 32"/>
                <a:gd name="T7" fmla="*/ 24 h 47"/>
                <a:gd name="T8" fmla="*/ 4 w 32"/>
                <a:gd name="T9" fmla="*/ 5 h 47"/>
                <a:gd name="T10" fmla="*/ 16 w 32"/>
                <a:gd name="T11" fmla="*/ 0 h 47"/>
                <a:gd name="T12" fmla="*/ 32 w 32"/>
                <a:gd name="T13" fmla="*/ 14 h 47"/>
                <a:gd name="T14" fmla="*/ 27 w 32"/>
                <a:gd name="T15" fmla="*/ 14 h 47"/>
                <a:gd name="T16" fmla="*/ 16 w 32"/>
                <a:gd name="T17" fmla="*/ 5 h 47"/>
                <a:gd name="T18" fmla="*/ 8 w 32"/>
                <a:gd name="T19" fmla="*/ 8 h 47"/>
                <a:gd name="T20" fmla="*/ 5 w 32"/>
                <a:gd name="T21" fmla="*/ 24 h 47"/>
                <a:gd name="T22" fmla="*/ 8 w 32"/>
                <a:gd name="T23" fmla="*/ 40 h 47"/>
                <a:gd name="T24" fmla="*/ 16 w 32"/>
                <a:gd name="T25" fmla="*/ 43 h 47"/>
                <a:gd name="T26" fmla="*/ 25 w 32"/>
                <a:gd name="T27" fmla="*/ 39 h 47"/>
                <a:gd name="T28" fmla="*/ 27 w 32"/>
                <a:gd name="T29" fmla="*/ 30 h 47"/>
                <a:gd name="T30" fmla="*/ 27 w 32"/>
                <a:gd name="T31" fmla="*/ 27 h 47"/>
                <a:gd name="T32" fmla="*/ 16 w 32"/>
                <a:gd name="T33" fmla="*/ 27 h 47"/>
                <a:gd name="T34" fmla="*/ 16 w 32"/>
                <a:gd name="T35" fmla="*/ 23 h 47"/>
                <a:gd name="T36" fmla="*/ 32 w 32"/>
                <a:gd name="T37" fmla="*/ 23 h 47"/>
                <a:gd name="T38" fmla="*/ 32 w 32"/>
                <a:gd name="T39" fmla="*/ 30 h 47"/>
                <a:gd name="T40" fmla="*/ 28 w 32"/>
                <a:gd name="T41"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47">
                  <a:moveTo>
                    <a:pt x="28" y="42"/>
                  </a:moveTo>
                  <a:cubicBezTo>
                    <a:pt x="25" y="45"/>
                    <a:pt x="21" y="47"/>
                    <a:pt x="16" y="47"/>
                  </a:cubicBezTo>
                  <a:cubicBezTo>
                    <a:pt x="11" y="47"/>
                    <a:pt x="7" y="46"/>
                    <a:pt x="4" y="42"/>
                  </a:cubicBezTo>
                  <a:cubicBezTo>
                    <a:pt x="0" y="38"/>
                    <a:pt x="0" y="34"/>
                    <a:pt x="0" y="24"/>
                  </a:cubicBezTo>
                  <a:cubicBezTo>
                    <a:pt x="0" y="14"/>
                    <a:pt x="0" y="9"/>
                    <a:pt x="4" y="5"/>
                  </a:cubicBezTo>
                  <a:cubicBezTo>
                    <a:pt x="7" y="2"/>
                    <a:pt x="11" y="0"/>
                    <a:pt x="16" y="0"/>
                  </a:cubicBezTo>
                  <a:cubicBezTo>
                    <a:pt x="25" y="0"/>
                    <a:pt x="31" y="6"/>
                    <a:pt x="32" y="14"/>
                  </a:cubicBezTo>
                  <a:cubicBezTo>
                    <a:pt x="27" y="14"/>
                    <a:pt x="27" y="14"/>
                    <a:pt x="27" y="14"/>
                  </a:cubicBezTo>
                  <a:cubicBezTo>
                    <a:pt x="26" y="8"/>
                    <a:pt x="22" y="5"/>
                    <a:pt x="16" y="5"/>
                  </a:cubicBezTo>
                  <a:cubicBezTo>
                    <a:pt x="13" y="5"/>
                    <a:pt x="10" y="6"/>
                    <a:pt x="8" y="8"/>
                  </a:cubicBezTo>
                  <a:cubicBezTo>
                    <a:pt x="5" y="11"/>
                    <a:pt x="5" y="14"/>
                    <a:pt x="5" y="24"/>
                  </a:cubicBezTo>
                  <a:cubicBezTo>
                    <a:pt x="5" y="33"/>
                    <a:pt x="5" y="37"/>
                    <a:pt x="8" y="40"/>
                  </a:cubicBezTo>
                  <a:cubicBezTo>
                    <a:pt x="10" y="42"/>
                    <a:pt x="13" y="43"/>
                    <a:pt x="16" y="43"/>
                  </a:cubicBezTo>
                  <a:cubicBezTo>
                    <a:pt x="19" y="43"/>
                    <a:pt x="22" y="41"/>
                    <a:pt x="25" y="39"/>
                  </a:cubicBezTo>
                  <a:cubicBezTo>
                    <a:pt x="26" y="37"/>
                    <a:pt x="27" y="34"/>
                    <a:pt x="27" y="30"/>
                  </a:cubicBezTo>
                  <a:cubicBezTo>
                    <a:pt x="27" y="27"/>
                    <a:pt x="27" y="27"/>
                    <a:pt x="27" y="27"/>
                  </a:cubicBezTo>
                  <a:cubicBezTo>
                    <a:pt x="16" y="27"/>
                    <a:pt x="16" y="27"/>
                    <a:pt x="16" y="27"/>
                  </a:cubicBezTo>
                  <a:cubicBezTo>
                    <a:pt x="16" y="23"/>
                    <a:pt x="16" y="23"/>
                    <a:pt x="16" y="23"/>
                  </a:cubicBezTo>
                  <a:cubicBezTo>
                    <a:pt x="32" y="23"/>
                    <a:pt x="32" y="23"/>
                    <a:pt x="32" y="23"/>
                  </a:cubicBezTo>
                  <a:cubicBezTo>
                    <a:pt x="32" y="30"/>
                    <a:pt x="32" y="30"/>
                    <a:pt x="32" y="30"/>
                  </a:cubicBezTo>
                  <a:cubicBezTo>
                    <a:pt x="32" y="35"/>
                    <a:pt x="31" y="39"/>
                    <a:pt x="28"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1" name="Freeform 7118"/>
            <p:cNvSpPr>
              <a:spLocks/>
            </p:cNvSpPr>
            <p:nvPr userDrawn="1"/>
          </p:nvSpPr>
          <p:spPr bwMode="auto">
            <a:xfrm>
              <a:off x="4219576" y="-1397001"/>
              <a:ext cx="120650" cy="173038"/>
            </a:xfrm>
            <a:custGeom>
              <a:avLst/>
              <a:gdLst>
                <a:gd name="T0" fmla="*/ 45 w 76"/>
                <a:gd name="T1" fmla="*/ 64 h 109"/>
                <a:gd name="T2" fmla="*/ 45 w 76"/>
                <a:gd name="T3" fmla="*/ 109 h 109"/>
                <a:gd name="T4" fmla="*/ 33 w 76"/>
                <a:gd name="T5" fmla="*/ 109 h 109"/>
                <a:gd name="T6" fmla="*/ 33 w 76"/>
                <a:gd name="T7" fmla="*/ 64 h 109"/>
                <a:gd name="T8" fmla="*/ 0 w 76"/>
                <a:gd name="T9" fmla="*/ 0 h 109"/>
                <a:gd name="T10" fmla="*/ 12 w 76"/>
                <a:gd name="T11" fmla="*/ 0 h 109"/>
                <a:gd name="T12" fmla="*/ 38 w 76"/>
                <a:gd name="T13" fmla="*/ 52 h 109"/>
                <a:gd name="T14" fmla="*/ 64 w 76"/>
                <a:gd name="T15" fmla="*/ 0 h 109"/>
                <a:gd name="T16" fmla="*/ 76 w 76"/>
                <a:gd name="T17" fmla="*/ 0 h 109"/>
                <a:gd name="T18" fmla="*/ 45 w 76"/>
                <a:gd name="T19" fmla="*/ 6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09">
                  <a:moveTo>
                    <a:pt x="45" y="64"/>
                  </a:moveTo>
                  <a:lnTo>
                    <a:pt x="45" y="109"/>
                  </a:lnTo>
                  <a:lnTo>
                    <a:pt x="33" y="109"/>
                  </a:lnTo>
                  <a:lnTo>
                    <a:pt x="33" y="64"/>
                  </a:lnTo>
                  <a:lnTo>
                    <a:pt x="0" y="0"/>
                  </a:lnTo>
                  <a:lnTo>
                    <a:pt x="12" y="0"/>
                  </a:lnTo>
                  <a:lnTo>
                    <a:pt x="38" y="52"/>
                  </a:lnTo>
                  <a:lnTo>
                    <a:pt x="64" y="0"/>
                  </a:lnTo>
                  <a:lnTo>
                    <a:pt x="76" y="0"/>
                  </a:lnTo>
                  <a:lnTo>
                    <a:pt x="45"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2" name="Freeform 7119"/>
            <p:cNvSpPr>
              <a:spLocks/>
            </p:cNvSpPr>
            <p:nvPr userDrawn="1"/>
          </p:nvSpPr>
          <p:spPr bwMode="auto">
            <a:xfrm>
              <a:off x="2820988" y="-1155701"/>
              <a:ext cx="119063" cy="177800"/>
            </a:xfrm>
            <a:custGeom>
              <a:avLst/>
              <a:gdLst>
                <a:gd name="T0" fmla="*/ 16 w 32"/>
                <a:gd name="T1" fmla="*/ 47 h 47"/>
                <a:gd name="T2" fmla="*/ 4 w 32"/>
                <a:gd name="T3" fmla="*/ 42 h 47"/>
                <a:gd name="T4" fmla="*/ 0 w 32"/>
                <a:gd name="T5" fmla="*/ 24 h 47"/>
                <a:gd name="T6" fmla="*/ 4 w 32"/>
                <a:gd name="T7" fmla="*/ 5 h 47"/>
                <a:gd name="T8" fmla="*/ 16 w 32"/>
                <a:gd name="T9" fmla="*/ 0 h 47"/>
                <a:gd name="T10" fmla="*/ 32 w 32"/>
                <a:gd name="T11" fmla="*/ 14 h 47"/>
                <a:gd name="T12" fmla="*/ 27 w 32"/>
                <a:gd name="T13" fmla="*/ 14 h 47"/>
                <a:gd name="T14" fmla="*/ 16 w 32"/>
                <a:gd name="T15" fmla="*/ 5 h 47"/>
                <a:gd name="T16" fmla="*/ 8 w 32"/>
                <a:gd name="T17" fmla="*/ 8 h 47"/>
                <a:gd name="T18" fmla="*/ 5 w 32"/>
                <a:gd name="T19" fmla="*/ 24 h 47"/>
                <a:gd name="T20" fmla="*/ 8 w 32"/>
                <a:gd name="T21" fmla="*/ 40 h 47"/>
                <a:gd name="T22" fmla="*/ 16 w 32"/>
                <a:gd name="T23" fmla="*/ 43 h 47"/>
                <a:gd name="T24" fmla="*/ 27 w 32"/>
                <a:gd name="T25" fmla="*/ 33 h 47"/>
                <a:gd name="T26" fmla="*/ 32 w 32"/>
                <a:gd name="T27" fmla="*/ 33 h 47"/>
                <a:gd name="T28" fmla="*/ 16 w 32"/>
                <a:gd name="T2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47">
                  <a:moveTo>
                    <a:pt x="16" y="47"/>
                  </a:moveTo>
                  <a:cubicBezTo>
                    <a:pt x="11" y="47"/>
                    <a:pt x="7" y="46"/>
                    <a:pt x="4" y="42"/>
                  </a:cubicBezTo>
                  <a:cubicBezTo>
                    <a:pt x="0" y="38"/>
                    <a:pt x="0" y="34"/>
                    <a:pt x="0" y="24"/>
                  </a:cubicBezTo>
                  <a:cubicBezTo>
                    <a:pt x="0" y="14"/>
                    <a:pt x="0" y="9"/>
                    <a:pt x="4" y="5"/>
                  </a:cubicBezTo>
                  <a:cubicBezTo>
                    <a:pt x="7" y="2"/>
                    <a:pt x="11" y="0"/>
                    <a:pt x="16" y="0"/>
                  </a:cubicBezTo>
                  <a:cubicBezTo>
                    <a:pt x="24" y="0"/>
                    <a:pt x="30" y="5"/>
                    <a:pt x="32" y="14"/>
                  </a:cubicBezTo>
                  <a:cubicBezTo>
                    <a:pt x="27" y="14"/>
                    <a:pt x="27" y="14"/>
                    <a:pt x="27" y="14"/>
                  </a:cubicBezTo>
                  <a:cubicBezTo>
                    <a:pt x="26" y="8"/>
                    <a:pt x="22" y="5"/>
                    <a:pt x="16" y="5"/>
                  </a:cubicBezTo>
                  <a:cubicBezTo>
                    <a:pt x="13" y="5"/>
                    <a:pt x="10" y="6"/>
                    <a:pt x="8" y="8"/>
                  </a:cubicBezTo>
                  <a:cubicBezTo>
                    <a:pt x="5" y="11"/>
                    <a:pt x="5" y="14"/>
                    <a:pt x="5" y="24"/>
                  </a:cubicBezTo>
                  <a:cubicBezTo>
                    <a:pt x="5" y="33"/>
                    <a:pt x="5" y="37"/>
                    <a:pt x="8" y="40"/>
                  </a:cubicBezTo>
                  <a:cubicBezTo>
                    <a:pt x="10" y="42"/>
                    <a:pt x="13" y="43"/>
                    <a:pt x="16" y="43"/>
                  </a:cubicBezTo>
                  <a:cubicBezTo>
                    <a:pt x="22" y="43"/>
                    <a:pt x="26" y="39"/>
                    <a:pt x="27" y="33"/>
                  </a:cubicBezTo>
                  <a:cubicBezTo>
                    <a:pt x="32" y="33"/>
                    <a:pt x="32" y="33"/>
                    <a:pt x="32" y="33"/>
                  </a:cubicBezTo>
                  <a:cubicBezTo>
                    <a:pt x="30" y="42"/>
                    <a:pt x="24" y="47"/>
                    <a:pt x="16"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3" name="Freeform 7120"/>
            <p:cNvSpPr>
              <a:spLocks noEditPoints="1"/>
            </p:cNvSpPr>
            <p:nvPr userDrawn="1"/>
          </p:nvSpPr>
          <p:spPr bwMode="auto">
            <a:xfrm>
              <a:off x="2974976" y="-1155701"/>
              <a:ext cx="120650" cy="177800"/>
            </a:xfrm>
            <a:custGeom>
              <a:avLst/>
              <a:gdLst>
                <a:gd name="T0" fmla="*/ 28 w 32"/>
                <a:gd name="T1" fmla="*/ 42 h 47"/>
                <a:gd name="T2" fmla="*/ 16 w 32"/>
                <a:gd name="T3" fmla="*/ 47 h 47"/>
                <a:gd name="T4" fmla="*/ 4 w 32"/>
                <a:gd name="T5" fmla="*/ 42 h 47"/>
                <a:gd name="T6" fmla="*/ 0 w 32"/>
                <a:gd name="T7" fmla="*/ 24 h 47"/>
                <a:gd name="T8" fmla="*/ 4 w 32"/>
                <a:gd name="T9" fmla="*/ 5 h 47"/>
                <a:gd name="T10" fmla="*/ 16 w 32"/>
                <a:gd name="T11" fmla="*/ 0 h 47"/>
                <a:gd name="T12" fmla="*/ 28 w 32"/>
                <a:gd name="T13" fmla="*/ 5 h 47"/>
                <a:gd name="T14" fmla="*/ 32 w 32"/>
                <a:gd name="T15" fmla="*/ 24 h 47"/>
                <a:gd name="T16" fmla="*/ 28 w 32"/>
                <a:gd name="T17" fmla="*/ 42 h 47"/>
                <a:gd name="T18" fmla="*/ 24 w 32"/>
                <a:gd name="T19" fmla="*/ 8 h 47"/>
                <a:gd name="T20" fmla="*/ 16 w 32"/>
                <a:gd name="T21" fmla="*/ 5 h 47"/>
                <a:gd name="T22" fmla="*/ 8 w 32"/>
                <a:gd name="T23" fmla="*/ 8 h 47"/>
                <a:gd name="T24" fmla="*/ 5 w 32"/>
                <a:gd name="T25" fmla="*/ 24 h 47"/>
                <a:gd name="T26" fmla="*/ 8 w 32"/>
                <a:gd name="T27" fmla="*/ 40 h 47"/>
                <a:gd name="T28" fmla="*/ 16 w 32"/>
                <a:gd name="T29" fmla="*/ 43 h 47"/>
                <a:gd name="T30" fmla="*/ 24 w 32"/>
                <a:gd name="T31" fmla="*/ 40 h 47"/>
                <a:gd name="T32" fmla="*/ 28 w 32"/>
                <a:gd name="T33" fmla="*/ 24 h 47"/>
                <a:gd name="T34" fmla="*/ 24 w 32"/>
                <a:gd name="T35"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47">
                  <a:moveTo>
                    <a:pt x="28" y="42"/>
                  </a:moveTo>
                  <a:cubicBezTo>
                    <a:pt x="25" y="46"/>
                    <a:pt x="21" y="47"/>
                    <a:pt x="16" y="47"/>
                  </a:cubicBezTo>
                  <a:cubicBezTo>
                    <a:pt x="12" y="47"/>
                    <a:pt x="8" y="46"/>
                    <a:pt x="4" y="42"/>
                  </a:cubicBezTo>
                  <a:cubicBezTo>
                    <a:pt x="0" y="38"/>
                    <a:pt x="0" y="34"/>
                    <a:pt x="0" y="24"/>
                  </a:cubicBezTo>
                  <a:cubicBezTo>
                    <a:pt x="0" y="14"/>
                    <a:pt x="0" y="9"/>
                    <a:pt x="4" y="5"/>
                  </a:cubicBezTo>
                  <a:cubicBezTo>
                    <a:pt x="8" y="2"/>
                    <a:pt x="12" y="0"/>
                    <a:pt x="16" y="0"/>
                  </a:cubicBezTo>
                  <a:cubicBezTo>
                    <a:pt x="21" y="0"/>
                    <a:pt x="25" y="2"/>
                    <a:pt x="28" y="5"/>
                  </a:cubicBezTo>
                  <a:cubicBezTo>
                    <a:pt x="32" y="9"/>
                    <a:pt x="32" y="14"/>
                    <a:pt x="32" y="24"/>
                  </a:cubicBezTo>
                  <a:cubicBezTo>
                    <a:pt x="32" y="34"/>
                    <a:pt x="32" y="38"/>
                    <a:pt x="28" y="42"/>
                  </a:cubicBezTo>
                  <a:close/>
                  <a:moveTo>
                    <a:pt x="24" y="8"/>
                  </a:moveTo>
                  <a:cubicBezTo>
                    <a:pt x="22" y="6"/>
                    <a:pt x="19" y="5"/>
                    <a:pt x="16" y="5"/>
                  </a:cubicBezTo>
                  <a:cubicBezTo>
                    <a:pt x="13" y="5"/>
                    <a:pt x="10" y="6"/>
                    <a:pt x="8" y="8"/>
                  </a:cubicBezTo>
                  <a:cubicBezTo>
                    <a:pt x="5" y="11"/>
                    <a:pt x="5" y="14"/>
                    <a:pt x="5" y="24"/>
                  </a:cubicBezTo>
                  <a:cubicBezTo>
                    <a:pt x="5" y="33"/>
                    <a:pt x="5" y="37"/>
                    <a:pt x="8" y="40"/>
                  </a:cubicBezTo>
                  <a:cubicBezTo>
                    <a:pt x="10" y="42"/>
                    <a:pt x="13" y="43"/>
                    <a:pt x="16" y="43"/>
                  </a:cubicBezTo>
                  <a:cubicBezTo>
                    <a:pt x="19" y="43"/>
                    <a:pt x="22" y="42"/>
                    <a:pt x="24" y="40"/>
                  </a:cubicBezTo>
                  <a:cubicBezTo>
                    <a:pt x="27" y="37"/>
                    <a:pt x="28" y="33"/>
                    <a:pt x="28" y="24"/>
                  </a:cubicBezTo>
                  <a:cubicBezTo>
                    <a:pt x="28" y="14"/>
                    <a:pt x="27" y="11"/>
                    <a:pt x="2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4" name="Freeform 7121"/>
            <p:cNvSpPr>
              <a:spLocks/>
            </p:cNvSpPr>
            <p:nvPr userDrawn="1"/>
          </p:nvSpPr>
          <p:spPr bwMode="auto">
            <a:xfrm>
              <a:off x="3140076" y="-1150938"/>
              <a:ext cx="128588" cy="173038"/>
            </a:xfrm>
            <a:custGeom>
              <a:avLst/>
              <a:gdLst>
                <a:gd name="T0" fmla="*/ 69 w 81"/>
                <a:gd name="T1" fmla="*/ 109 h 109"/>
                <a:gd name="T2" fmla="*/ 10 w 81"/>
                <a:gd name="T3" fmla="*/ 21 h 109"/>
                <a:gd name="T4" fmla="*/ 10 w 81"/>
                <a:gd name="T5" fmla="*/ 109 h 109"/>
                <a:gd name="T6" fmla="*/ 0 w 81"/>
                <a:gd name="T7" fmla="*/ 109 h 109"/>
                <a:gd name="T8" fmla="*/ 0 w 81"/>
                <a:gd name="T9" fmla="*/ 0 h 109"/>
                <a:gd name="T10" fmla="*/ 10 w 81"/>
                <a:gd name="T11" fmla="*/ 0 h 109"/>
                <a:gd name="T12" fmla="*/ 69 w 81"/>
                <a:gd name="T13" fmla="*/ 88 h 109"/>
                <a:gd name="T14" fmla="*/ 69 w 81"/>
                <a:gd name="T15" fmla="*/ 0 h 109"/>
                <a:gd name="T16" fmla="*/ 81 w 81"/>
                <a:gd name="T17" fmla="*/ 0 h 109"/>
                <a:gd name="T18" fmla="*/ 81 w 81"/>
                <a:gd name="T19" fmla="*/ 109 h 109"/>
                <a:gd name="T20" fmla="*/ 69 w 81"/>
                <a:gd name="T21"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9">
                  <a:moveTo>
                    <a:pt x="69" y="109"/>
                  </a:moveTo>
                  <a:lnTo>
                    <a:pt x="10" y="21"/>
                  </a:lnTo>
                  <a:lnTo>
                    <a:pt x="10" y="109"/>
                  </a:lnTo>
                  <a:lnTo>
                    <a:pt x="0" y="109"/>
                  </a:lnTo>
                  <a:lnTo>
                    <a:pt x="0" y="0"/>
                  </a:lnTo>
                  <a:lnTo>
                    <a:pt x="10" y="0"/>
                  </a:lnTo>
                  <a:lnTo>
                    <a:pt x="69" y="88"/>
                  </a:lnTo>
                  <a:lnTo>
                    <a:pt x="69" y="0"/>
                  </a:lnTo>
                  <a:lnTo>
                    <a:pt x="81" y="0"/>
                  </a:lnTo>
                  <a:lnTo>
                    <a:pt x="81" y="109"/>
                  </a:lnTo>
                  <a:lnTo>
                    <a:pt x="6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5" name="Freeform 7122"/>
            <p:cNvSpPr>
              <a:spLocks/>
            </p:cNvSpPr>
            <p:nvPr userDrawn="1"/>
          </p:nvSpPr>
          <p:spPr bwMode="auto">
            <a:xfrm>
              <a:off x="3313113" y="-1150938"/>
              <a:ext cx="109538" cy="173038"/>
            </a:xfrm>
            <a:custGeom>
              <a:avLst/>
              <a:gdLst>
                <a:gd name="T0" fmla="*/ 12 w 69"/>
                <a:gd name="T1" fmla="*/ 9 h 109"/>
                <a:gd name="T2" fmla="*/ 12 w 69"/>
                <a:gd name="T3" fmla="*/ 50 h 109"/>
                <a:gd name="T4" fmla="*/ 59 w 69"/>
                <a:gd name="T5" fmla="*/ 50 h 109"/>
                <a:gd name="T6" fmla="*/ 59 w 69"/>
                <a:gd name="T7" fmla="*/ 59 h 109"/>
                <a:gd name="T8" fmla="*/ 12 w 69"/>
                <a:gd name="T9" fmla="*/ 59 h 109"/>
                <a:gd name="T10" fmla="*/ 12 w 69"/>
                <a:gd name="T11" fmla="*/ 109 h 109"/>
                <a:gd name="T12" fmla="*/ 0 w 69"/>
                <a:gd name="T13" fmla="*/ 109 h 109"/>
                <a:gd name="T14" fmla="*/ 0 w 69"/>
                <a:gd name="T15" fmla="*/ 0 h 109"/>
                <a:gd name="T16" fmla="*/ 69 w 69"/>
                <a:gd name="T17" fmla="*/ 0 h 109"/>
                <a:gd name="T18" fmla="*/ 69 w 69"/>
                <a:gd name="T19" fmla="*/ 9 h 109"/>
                <a:gd name="T20" fmla="*/ 12 w 69"/>
                <a:gd name="T21" fmla="*/ 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09">
                  <a:moveTo>
                    <a:pt x="12" y="9"/>
                  </a:moveTo>
                  <a:lnTo>
                    <a:pt x="12" y="50"/>
                  </a:lnTo>
                  <a:lnTo>
                    <a:pt x="59" y="50"/>
                  </a:lnTo>
                  <a:lnTo>
                    <a:pt x="59" y="59"/>
                  </a:lnTo>
                  <a:lnTo>
                    <a:pt x="12" y="59"/>
                  </a:lnTo>
                  <a:lnTo>
                    <a:pt x="12" y="109"/>
                  </a:lnTo>
                  <a:lnTo>
                    <a:pt x="0" y="109"/>
                  </a:lnTo>
                  <a:lnTo>
                    <a:pt x="0" y="0"/>
                  </a:lnTo>
                  <a:lnTo>
                    <a:pt x="69" y="0"/>
                  </a:lnTo>
                  <a:lnTo>
                    <a:pt x="69" y="9"/>
                  </a:lnTo>
                  <a:lnTo>
                    <a:pt x="1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6" name="Freeform 7123"/>
            <p:cNvSpPr>
              <a:spLocks/>
            </p:cNvSpPr>
            <p:nvPr userDrawn="1"/>
          </p:nvSpPr>
          <p:spPr bwMode="auto">
            <a:xfrm>
              <a:off x="3455988" y="-1150938"/>
              <a:ext cx="109538" cy="173038"/>
            </a:xfrm>
            <a:custGeom>
              <a:avLst/>
              <a:gdLst>
                <a:gd name="T0" fmla="*/ 0 w 69"/>
                <a:gd name="T1" fmla="*/ 109 h 109"/>
                <a:gd name="T2" fmla="*/ 0 w 69"/>
                <a:gd name="T3" fmla="*/ 0 h 109"/>
                <a:gd name="T4" fmla="*/ 69 w 69"/>
                <a:gd name="T5" fmla="*/ 0 h 109"/>
                <a:gd name="T6" fmla="*/ 69 w 69"/>
                <a:gd name="T7" fmla="*/ 9 h 109"/>
                <a:gd name="T8" fmla="*/ 12 w 69"/>
                <a:gd name="T9" fmla="*/ 9 h 109"/>
                <a:gd name="T10" fmla="*/ 12 w 69"/>
                <a:gd name="T11" fmla="*/ 47 h 109"/>
                <a:gd name="T12" fmla="*/ 59 w 69"/>
                <a:gd name="T13" fmla="*/ 47 h 109"/>
                <a:gd name="T14" fmla="*/ 59 w 69"/>
                <a:gd name="T15" fmla="*/ 59 h 109"/>
                <a:gd name="T16" fmla="*/ 12 w 69"/>
                <a:gd name="T17" fmla="*/ 59 h 109"/>
                <a:gd name="T18" fmla="*/ 12 w 69"/>
                <a:gd name="T19" fmla="*/ 97 h 109"/>
                <a:gd name="T20" fmla="*/ 69 w 69"/>
                <a:gd name="T21" fmla="*/ 97 h 109"/>
                <a:gd name="T22" fmla="*/ 69 w 69"/>
                <a:gd name="T23" fmla="*/ 109 h 109"/>
                <a:gd name="T24" fmla="*/ 0 w 6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0" y="109"/>
                  </a:moveTo>
                  <a:lnTo>
                    <a:pt x="0" y="0"/>
                  </a:lnTo>
                  <a:lnTo>
                    <a:pt x="69" y="0"/>
                  </a:lnTo>
                  <a:lnTo>
                    <a:pt x="69" y="9"/>
                  </a:lnTo>
                  <a:lnTo>
                    <a:pt x="12" y="9"/>
                  </a:lnTo>
                  <a:lnTo>
                    <a:pt x="12" y="47"/>
                  </a:lnTo>
                  <a:lnTo>
                    <a:pt x="59" y="47"/>
                  </a:lnTo>
                  <a:lnTo>
                    <a:pt x="59" y="59"/>
                  </a:lnTo>
                  <a:lnTo>
                    <a:pt x="12" y="59"/>
                  </a:lnTo>
                  <a:lnTo>
                    <a:pt x="12" y="97"/>
                  </a:lnTo>
                  <a:lnTo>
                    <a:pt x="69" y="97"/>
                  </a:lnTo>
                  <a:lnTo>
                    <a:pt x="69"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7" name="Freeform 7124"/>
            <p:cNvSpPr>
              <a:spLocks noEditPoints="1"/>
            </p:cNvSpPr>
            <p:nvPr userDrawn="1"/>
          </p:nvSpPr>
          <p:spPr bwMode="auto">
            <a:xfrm>
              <a:off x="3602038" y="-1150938"/>
              <a:ext cx="120650" cy="173038"/>
            </a:xfrm>
            <a:custGeom>
              <a:avLst/>
              <a:gdLst>
                <a:gd name="T0" fmla="*/ 26 w 32"/>
                <a:gd name="T1" fmla="*/ 46 h 46"/>
                <a:gd name="T2" fmla="*/ 16 w 32"/>
                <a:gd name="T3" fmla="*/ 25 h 46"/>
                <a:gd name="T4" fmla="*/ 5 w 32"/>
                <a:gd name="T5" fmla="*/ 25 h 46"/>
                <a:gd name="T6" fmla="*/ 5 w 32"/>
                <a:gd name="T7" fmla="*/ 46 h 46"/>
                <a:gd name="T8" fmla="*/ 0 w 32"/>
                <a:gd name="T9" fmla="*/ 46 h 46"/>
                <a:gd name="T10" fmla="*/ 0 w 32"/>
                <a:gd name="T11" fmla="*/ 0 h 46"/>
                <a:gd name="T12" fmla="*/ 17 w 32"/>
                <a:gd name="T13" fmla="*/ 0 h 46"/>
                <a:gd name="T14" fmla="*/ 31 w 32"/>
                <a:gd name="T15" fmla="*/ 12 h 46"/>
                <a:gd name="T16" fmla="*/ 21 w 32"/>
                <a:gd name="T17" fmla="*/ 25 h 46"/>
                <a:gd name="T18" fmla="*/ 32 w 32"/>
                <a:gd name="T19" fmla="*/ 46 h 46"/>
                <a:gd name="T20" fmla="*/ 26 w 32"/>
                <a:gd name="T21" fmla="*/ 46 h 46"/>
                <a:gd name="T22" fmla="*/ 17 w 32"/>
                <a:gd name="T23" fmla="*/ 4 h 46"/>
                <a:gd name="T24" fmla="*/ 5 w 32"/>
                <a:gd name="T25" fmla="*/ 4 h 46"/>
                <a:gd name="T26" fmla="*/ 5 w 32"/>
                <a:gd name="T27" fmla="*/ 21 h 46"/>
                <a:gd name="T28" fmla="*/ 17 w 32"/>
                <a:gd name="T29" fmla="*/ 21 h 46"/>
                <a:gd name="T30" fmla="*/ 26 w 32"/>
                <a:gd name="T31" fmla="*/ 13 h 46"/>
                <a:gd name="T32" fmla="*/ 17 w 32"/>
                <a:gd name="T33"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6">
                  <a:moveTo>
                    <a:pt x="26" y="46"/>
                  </a:moveTo>
                  <a:cubicBezTo>
                    <a:pt x="16" y="25"/>
                    <a:pt x="16" y="25"/>
                    <a:pt x="16" y="25"/>
                  </a:cubicBezTo>
                  <a:cubicBezTo>
                    <a:pt x="5" y="25"/>
                    <a:pt x="5" y="25"/>
                    <a:pt x="5" y="25"/>
                  </a:cubicBezTo>
                  <a:cubicBezTo>
                    <a:pt x="5" y="46"/>
                    <a:pt x="5" y="46"/>
                    <a:pt x="5" y="46"/>
                  </a:cubicBezTo>
                  <a:cubicBezTo>
                    <a:pt x="0" y="46"/>
                    <a:pt x="0" y="46"/>
                    <a:pt x="0" y="46"/>
                  </a:cubicBezTo>
                  <a:cubicBezTo>
                    <a:pt x="0" y="0"/>
                    <a:pt x="0" y="0"/>
                    <a:pt x="0" y="0"/>
                  </a:cubicBezTo>
                  <a:cubicBezTo>
                    <a:pt x="17" y="0"/>
                    <a:pt x="17" y="0"/>
                    <a:pt x="17" y="0"/>
                  </a:cubicBezTo>
                  <a:cubicBezTo>
                    <a:pt x="25" y="0"/>
                    <a:pt x="31" y="4"/>
                    <a:pt x="31" y="12"/>
                  </a:cubicBezTo>
                  <a:cubicBezTo>
                    <a:pt x="31" y="19"/>
                    <a:pt x="27" y="24"/>
                    <a:pt x="21" y="25"/>
                  </a:cubicBezTo>
                  <a:cubicBezTo>
                    <a:pt x="32" y="46"/>
                    <a:pt x="32" y="46"/>
                    <a:pt x="32" y="46"/>
                  </a:cubicBezTo>
                  <a:lnTo>
                    <a:pt x="26" y="46"/>
                  </a:lnTo>
                  <a:close/>
                  <a:moveTo>
                    <a:pt x="17" y="4"/>
                  </a:moveTo>
                  <a:cubicBezTo>
                    <a:pt x="5" y="4"/>
                    <a:pt x="5" y="4"/>
                    <a:pt x="5" y="4"/>
                  </a:cubicBezTo>
                  <a:cubicBezTo>
                    <a:pt x="5" y="21"/>
                    <a:pt x="5" y="21"/>
                    <a:pt x="5" y="21"/>
                  </a:cubicBezTo>
                  <a:cubicBezTo>
                    <a:pt x="17" y="21"/>
                    <a:pt x="17" y="21"/>
                    <a:pt x="17" y="21"/>
                  </a:cubicBezTo>
                  <a:cubicBezTo>
                    <a:pt x="22" y="21"/>
                    <a:pt x="26" y="18"/>
                    <a:pt x="26" y="13"/>
                  </a:cubicBezTo>
                  <a:cubicBezTo>
                    <a:pt x="26" y="7"/>
                    <a:pt x="22" y="4"/>
                    <a:pt x="17"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8" name="Freeform 7125"/>
            <p:cNvSpPr>
              <a:spLocks/>
            </p:cNvSpPr>
            <p:nvPr userDrawn="1"/>
          </p:nvSpPr>
          <p:spPr bwMode="auto">
            <a:xfrm>
              <a:off x="3760788" y="-1150938"/>
              <a:ext cx="109538" cy="173038"/>
            </a:xfrm>
            <a:custGeom>
              <a:avLst/>
              <a:gdLst>
                <a:gd name="T0" fmla="*/ 0 w 69"/>
                <a:gd name="T1" fmla="*/ 109 h 109"/>
                <a:gd name="T2" fmla="*/ 0 w 69"/>
                <a:gd name="T3" fmla="*/ 0 h 109"/>
                <a:gd name="T4" fmla="*/ 69 w 69"/>
                <a:gd name="T5" fmla="*/ 0 h 109"/>
                <a:gd name="T6" fmla="*/ 69 w 69"/>
                <a:gd name="T7" fmla="*/ 9 h 109"/>
                <a:gd name="T8" fmla="*/ 12 w 69"/>
                <a:gd name="T9" fmla="*/ 9 h 109"/>
                <a:gd name="T10" fmla="*/ 12 w 69"/>
                <a:gd name="T11" fmla="*/ 47 h 109"/>
                <a:gd name="T12" fmla="*/ 59 w 69"/>
                <a:gd name="T13" fmla="*/ 47 h 109"/>
                <a:gd name="T14" fmla="*/ 59 w 69"/>
                <a:gd name="T15" fmla="*/ 59 h 109"/>
                <a:gd name="T16" fmla="*/ 12 w 69"/>
                <a:gd name="T17" fmla="*/ 59 h 109"/>
                <a:gd name="T18" fmla="*/ 12 w 69"/>
                <a:gd name="T19" fmla="*/ 97 h 109"/>
                <a:gd name="T20" fmla="*/ 69 w 69"/>
                <a:gd name="T21" fmla="*/ 97 h 109"/>
                <a:gd name="T22" fmla="*/ 69 w 69"/>
                <a:gd name="T23" fmla="*/ 109 h 109"/>
                <a:gd name="T24" fmla="*/ 0 w 6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0" y="109"/>
                  </a:moveTo>
                  <a:lnTo>
                    <a:pt x="0" y="0"/>
                  </a:lnTo>
                  <a:lnTo>
                    <a:pt x="69" y="0"/>
                  </a:lnTo>
                  <a:lnTo>
                    <a:pt x="69" y="9"/>
                  </a:lnTo>
                  <a:lnTo>
                    <a:pt x="12" y="9"/>
                  </a:lnTo>
                  <a:lnTo>
                    <a:pt x="12" y="47"/>
                  </a:lnTo>
                  <a:lnTo>
                    <a:pt x="59" y="47"/>
                  </a:lnTo>
                  <a:lnTo>
                    <a:pt x="59" y="59"/>
                  </a:lnTo>
                  <a:lnTo>
                    <a:pt x="12" y="59"/>
                  </a:lnTo>
                  <a:lnTo>
                    <a:pt x="12" y="97"/>
                  </a:lnTo>
                  <a:lnTo>
                    <a:pt x="69" y="97"/>
                  </a:lnTo>
                  <a:lnTo>
                    <a:pt x="69"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19" name="Freeform 7126"/>
            <p:cNvSpPr>
              <a:spLocks/>
            </p:cNvSpPr>
            <p:nvPr userDrawn="1"/>
          </p:nvSpPr>
          <p:spPr bwMode="auto">
            <a:xfrm>
              <a:off x="3906838" y="-1150938"/>
              <a:ext cx="128588" cy="173038"/>
            </a:xfrm>
            <a:custGeom>
              <a:avLst/>
              <a:gdLst>
                <a:gd name="T0" fmla="*/ 69 w 81"/>
                <a:gd name="T1" fmla="*/ 109 h 109"/>
                <a:gd name="T2" fmla="*/ 12 w 81"/>
                <a:gd name="T3" fmla="*/ 21 h 109"/>
                <a:gd name="T4" fmla="*/ 12 w 81"/>
                <a:gd name="T5" fmla="*/ 109 h 109"/>
                <a:gd name="T6" fmla="*/ 0 w 81"/>
                <a:gd name="T7" fmla="*/ 109 h 109"/>
                <a:gd name="T8" fmla="*/ 0 w 81"/>
                <a:gd name="T9" fmla="*/ 0 h 109"/>
                <a:gd name="T10" fmla="*/ 10 w 81"/>
                <a:gd name="T11" fmla="*/ 0 h 109"/>
                <a:gd name="T12" fmla="*/ 69 w 81"/>
                <a:gd name="T13" fmla="*/ 88 h 109"/>
                <a:gd name="T14" fmla="*/ 69 w 81"/>
                <a:gd name="T15" fmla="*/ 0 h 109"/>
                <a:gd name="T16" fmla="*/ 81 w 81"/>
                <a:gd name="T17" fmla="*/ 0 h 109"/>
                <a:gd name="T18" fmla="*/ 81 w 81"/>
                <a:gd name="T19" fmla="*/ 109 h 109"/>
                <a:gd name="T20" fmla="*/ 69 w 81"/>
                <a:gd name="T21"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9">
                  <a:moveTo>
                    <a:pt x="69" y="109"/>
                  </a:moveTo>
                  <a:lnTo>
                    <a:pt x="12" y="21"/>
                  </a:lnTo>
                  <a:lnTo>
                    <a:pt x="12" y="109"/>
                  </a:lnTo>
                  <a:lnTo>
                    <a:pt x="0" y="109"/>
                  </a:lnTo>
                  <a:lnTo>
                    <a:pt x="0" y="0"/>
                  </a:lnTo>
                  <a:lnTo>
                    <a:pt x="10" y="0"/>
                  </a:lnTo>
                  <a:lnTo>
                    <a:pt x="69" y="88"/>
                  </a:lnTo>
                  <a:lnTo>
                    <a:pt x="69" y="0"/>
                  </a:lnTo>
                  <a:lnTo>
                    <a:pt x="81" y="0"/>
                  </a:lnTo>
                  <a:lnTo>
                    <a:pt x="81" y="109"/>
                  </a:lnTo>
                  <a:lnTo>
                    <a:pt x="6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20" name="Freeform 7127"/>
            <p:cNvSpPr>
              <a:spLocks/>
            </p:cNvSpPr>
            <p:nvPr userDrawn="1"/>
          </p:nvSpPr>
          <p:spPr bwMode="auto">
            <a:xfrm>
              <a:off x="4076701" y="-1155701"/>
              <a:ext cx="120650" cy="177800"/>
            </a:xfrm>
            <a:custGeom>
              <a:avLst/>
              <a:gdLst>
                <a:gd name="T0" fmla="*/ 16 w 32"/>
                <a:gd name="T1" fmla="*/ 47 h 47"/>
                <a:gd name="T2" fmla="*/ 4 w 32"/>
                <a:gd name="T3" fmla="*/ 42 h 47"/>
                <a:gd name="T4" fmla="*/ 0 w 32"/>
                <a:gd name="T5" fmla="*/ 24 h 47"/>
                <a:gd name="T6" fmla="*/ 4 w 32"/>
                <a:gd name="T7" fmla="*/ 5 h 47"/>
                <a:gd name="T8" fmla="*/ 16 w 32"/>
                <a:gd name="T9" fmla="*/ 0 h 47"/>
                <a:gd name="T10" fmla="*/ 32 w 32"/>
                <a:gd name="T11" fmla="*/ 14 h 47"/>
                <a:gd name="T12" fmla="*/ 27 w 32"/>
                <a:gd name="T13" fmla="*/ 14 h 47"/>
                <a:gd name="T14" fmla="*/ 16 w 32"/>
                <a:gd name="T15" fmla="*/ 5 h 47"/>
                <a:gd name="T16" fmla="*/ 8 w 32"/>
                <a:gd name="T17" fmla="*/ 8 h 47"/>
                <a:gd name="T18" fmla="*/ 5 w 32"/>
                <a:gd name="T19" fmla="*/ 24 h 47"/>
                <a:gd name="T20" fmla="*/ 8 w 32"/>
                <a:gd name="T21" fmla="*/ 40 h 47"/>
                <a:gd name="T22" fmla="*/ 16 w 32"/>
                <a:gd name="T23" fmla="*/ 43 h 47"/>
                <a:gd name="T24" fmla="*/ 27 w 32"/>
                <a:gd name="T25" fmla="*/ 33 h 47"/>
                <a:gd name="T26" fmla="*/ 32 w 32"/>
                <a:gd name="T27" fmla="*/ 33 h 47"/>
                <a:gd name="T28" fmla="*/ 16 w 32"/>
                <a:gd name="T2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47">
                  <a:moveTo>
                    <a:pt x="16" y="47"/>
                  </a:moveTo>
                  <a:cubicBezTo>
                    <a:pt x="11" y="47"/>
                    <a:pt x="7" y="46"/>
                    <a:pt x="4" y="42"/>
                  </a:cubicBezTo>
                  <a:cubicBezTo>
                    <a:pt x="0" y="38"/>
                    <a:pt x="0" y="34"/>
                    <a:pt x="0" y="24"/>
                  </a:cubicBezTo>
                  <a:cubicBezTo>
                    <a:pt x="0" y="14"/>
                    <a:pt x="0" y="9"/>
                    <a:pt x="4" y="5"/>
                  </a:cubicBezTo>
                  <a:cubicBezTo>
                    <a:pt x="7" y="2"/>
                    <a:pt x="11" y="0"/>
                    <a:pt x="16" y="0"/>
                  </a:cubicBezTo>
                  <a:cubicBezTo>
                    <a:pt x="24" y="0"/>
                    <a:pt x="30" y="5"/>
                    <a:pt x="32" y="14"/>
                  </a:cubicBezTo>
                  <a:cubicBezTo>
                    <a:pt x="27" y="14"/>
                    <a:pt x="27" y="14"/>
                    <a:pt x="27" y="14"/>
                  </a:cubicBezTo>
                  <a:cubicBezTo>
                    <a:pt x="26" y="8"/>
                    <a:pt x="22" y="5"/>
                    <a:pt x="16" y="5"/>
                  </a:cubicBezTo>
                  <a:cubicBezTo>
                    <a:pt x="13" y="5"/>
                    <a:pt x="10" y="6"/>
                    <a:pt x="8" y="8"/>
                  </a:cubicBezTo>
                  <a:cubicBezTo>
                    <a:pt x="5" y="11"/>
                    <a:pt x="5" y="14"/>
                    <a:pt x="5" y="24"/>
                  </a:cubicBezTo>
                  <a:cubicBezTo>
                    <a:pt x="5" y="33"/>
                    <a:pt x="5" y="37"/>
                    <a:pt x="8" y="40"/>
                  </a:cubicBezTo>
                  <a:cubicBezTo>
                    <a:pt x="10" y="42"/>
                    <a:pt x="13" y="43"/>
                    <a:pt x="16" y="43"/>
                  </a:cubicBezTo>
                  <a:cubicBezTo>
                    <a:pt x="22" y="43"/>
                    <a:pt x="26" y="39"/>
                    <a:pt x="27" y="33"/>
                  </a:cubicBezTo>
                  <a:cubicBezTo>
                    <a:pt x="32" y="33"/>
                    <a:pt x="32" y="33"/>
                    <a:pt x="32" y="33"/>
                  </a:cubicBezTo>
                  <a:cubicBezTo>
                    <a:pt x="31" y="42"/>
                    <a:pt x="24" y="47"/>
                    <a:pt x="16"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21" name="Freeform 7128"/>
            <p:cNvSpPr>
              <a:spLocks/>
            </p:cNvSpPr>
            <p:nvPr userDrawn="1"/>
          </p:nvSpPr>
          <p:spPr bwMode="auto">
            <a:xfrm>
              <a:off x="4233863" y="-1150938"/>
              <a:ext cx="109538" cy="173038"/>
            </a:xfrm>
            <a:custGeom>
              <a:avLst/>
              <a:gdLst>
                <a:gd name="T0" fmla="*/ 0 w 69"/>
                <a:gd name="T1" fmla="*/ 109 h 109"/>
                <a:gd name="T2" fmla="*/ 0 w 69"/>
                <a:gd name="T3" fmla="*/ 0 h 109"/>
                <a:gd name="T4" fmla="*/ 69 w 69"/>
                <a:gd name="T5" fmla="*/ 0 h 109"/>
                <a:gd name="T6" fmla="*/ 69 w 69"/>
                <a:gd name="T7" fmla="*/ 9 h 109"/>
                <a:gd name="T8" fmla="*/ 12 w 69"/>
                <a:gd name="T9" fmla="*/ 9 h 109"/>
                <a:gd name="T10" fmla="*/ 12 w 69"/>
                <a:gd name="T11" fmla="*/ 47 h 109"/>
                <a:gd name="T12" fmla="*/ 62 w 69"/>
                <a:gd name="T13" fmla="*/ 47 h 109"/>
                <a:gd name="T14" fmla="*/ 62 w 69"/>
                <a:gd name="T15" fmla="*/ 59 h 109"/>
                <a:gd name="T16" fmla="*/ 12 w 69"/>
                <a:gd name="T17" fmla="*/ 59 h 109"/>
                <a:gd name="T18" fmla="*/ 12 w 69"/>
                <a:gd name="T19" fmla="*/ 97 h 109"/>
                <a:gd name="T20" fmla="*/ 69 w 69"/>
                <a:gd name="T21" fmla="*/ 97 h 109"/>
                <a:gd name="T22" fmla="*/ 69 w 69"/>
                <a:gd name="T23" fmla="*/ 109 h 109"/>
                <a:gd name="T24" fmla="*/ 0 w 6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0" y="109"/>
                  </a:moveTo>
                  <a:lnTo>
                    <a:pt x="0" y="0"/>
                  </a:lnTo>
                  <a:lnTo>
                    <a:pt x="69" y="0"/>
                  </a:lnTo>
                  <a:lnTo>
                    <a:pt x="69" y="9"/>
                  </a:lnTo>
                  <a:lnTo>
                    <a:pt x="12" y="9"/>
                  </a:lnTo>
                  <a:lnTo>
                    <a:pt x="12" y="47"/>
                  </a:lnTo>
                  <a:lnTo>
                    <a:pt x="62" y="47"/>
                  </a:lnTo>
                  <a:lnTo>
                    <a:pt x="62" y="59"/>
                  </a:lnTo>
                  <a:lnTo>
                    <a:pt x="12" y="59"/>
                  </a:lnTo>
                  <a:lnTo>
                    <a:pt x="12" y="97"/>
                  </a:lnTo>
                  <a:lnTo>
                    <a:pt x="69" y="97"/>
                  </a:lnTo>
                  <a:lnTo>
                    <a:pt x="69"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22" name="Freeform 7129"/>
            <p:cNvSpPr>
              <a:spLocks/>
            </p:cNvSpPr>
            <p:nvPr userDrawn="1"/>
          </p:nvSpPr>
          <p:spPr bwMode="auto">
            <a:xfrm>
              <a:off x="1169988" y="-781051"/>
              <a:ext cx="484188" cy="423863"/>
            </a:xfrm>
            <a:custGeom>
              <a:avLst/>
              <a:gdLst>
                <a:gd name="T0" fmla="*/ 0 w 305"/>
                <a:gd name="T1" fmla="*/ 0 h 267"/>
                <a:gd name="T2" fmla="*/ 305 w 305"/>
                <a:gd name="T3" fmla="*/ 0 h 267"/>
                <a:gd name="T4" fmla="*/ 154 w 305"/>
                <a:gd name="T5" fmla="*/ 267 h 267"/>
                <a:gd name="T6" fmla="*/ 0 w 305"/>
                <a:gd name="T7" fmla="*/ 0 h 267"/>
              </a:gdLst>
              <a:ahLst/>
              <a:cxnLst>
                <a:cxn ang="0">
                  <a:pos x="T0" y="T1"/>
                </a:cxn>
                <a:cxn ang="0">
                  <a:pos x="T2" y="T3"/>
                </a:cxn>
                <a:cxn ang="0">
                  <a:pos x="T4" y="T5"/>
                </a:cxn>
                <a:cxn ang="0">
                  <a:pos x="T6" y="T7"/>
                </a:cxn>
              </a:cxnLst>
              <a:rect l="0" t="0" r="r" b="b"/>
              <a:pathLst>
                <a:path w="305" h="267">
                  <a:moveTo>
                    <a:pt x="0" y="0"/>
                  </a:moveTo>
                  <a:lnTo>
                    <a:pt x="305" y="0"/>
                  </a:lnTo>
                  <a:lnTo>
                    <a:pt x="154" y="267"/>
                  </a:lnTo>
                  <a:lnTo>
                    <a:pt x="0" y="0"/>
                  </a:lnTo>
                  <a:close/>
                </a:path>
              </a:pathLst>
            </a:custGeom>
            <a:solidFill>
              <a:srgbClr val="1B3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grpSp>
      <p:sp>
        <p:nvSpPr>
          <p:cNvPr id="5" name="Text Placeholder 4"/>
          <p:cNvSpPr>
            <a:spLocks noGrp="1"/>
          </p:cNvSpPr>
          <p:nvPr>
            <p:ph type="body" sz="quarter" idx="10"/>
          </p:nvPr>
        </p:nvSpPr>
        <p:spPr>
          <a:xfrm>
            <a:off x="1633420" y="1892984"/>
            <a:ext cx="8758815" cy="584775"/>
          </a:xfrm>
          <a:prstGeom prst="rect">
            <a:avLst/>
          </a:prstGeom>
        </p:spPr>
        <p:txBody>
          <a:bodyPr anchor="b">
            <a:noAutofit/>
          </a:bodyPr>
          <a:lstStyle>
            <a:lvl1pPr marL="231775" indent="-231775">
              <a:lnSpc>
                <a:spcPct val="90000"/>
              </a:lnSpc>
              <a:buNone/>
              <a:defRPr kumimoji="0" lang="en-US" sz="3200" b="0" i="0" u="none" strike="noStrike" kern="1200" cap="all" spc="0" normalizeH="0" baseline="0" dirty="0" smtClean="0">
                <a:ln>
                  <a:noFill/>
                </a:ln>
                <a:solidFill>
                  <a:srgbClr val="76B900"/>
                </a:solidFill>
                <a:effectLst/>
                <a:uLnTx/>
                <a:uFillTx/>
                <a:latin typeface="Trebuchet MS" pitchFamily="34" charset="0"/>
                <a:ea typeface="+mj-ea"/>
                <a:cs typeface="+mj-cs"/>
              </a:defRPr>
            </a:lvl1pPr>
          </a:lstStyle>
          <a:p>
            <a:pPr marL="0" marR="0" lvl="0" indent="0" algn="l" defTabSz="914400" rtl="0" eaLnBrk="1" fontAlgn="base" latinLnBrk="0" hangingPunct="1">
              <a:lnSpc>
                <a:spcPct val="100000"/>
              </a:lnSpc>
              <a:spcBef>
                <a:spcPct val="20000"/>
              </a:spcBef>
              <a:spcAft>
                <a:spcPct val="0"/>
              </a:spcAft>
              <a:buClrTx/>
              <a:buSzPct val="100000"/>
              <a:tabLst/>
              <a:defRPr/>
            </a:pPr>
            <a:r>
              <a:rPr lang="en-US" smtClean="0"/>
              <a:t>Click to edit Master text styles</a:t>
            </a:r>
          </a:p>
        </p:txBody>
      </p:sp>
      <p:sp>
        <p:nvSpPr>
          <p:cNvPr id="7" name="Text Placeholder 6"/>
          <p:cNvSpPr>
            <a:spLocks noGrp="1"/>
          </p:cNvSpPr>
          <p:nvPr>
            <p:ph type="body" sz="quarter" idx="11" hasCustomPrompt="1"/>
          </p:nvPr>
        </p:nvSpPr>
        <p:spPr>
          <a:xfrm>
            <a:off x="1909029" y="2372411"/>
            <a:ext cx="8483207" cy="584775"/>
          </a:xfrm>
          <a:prstGeom prst="rect">
            <a:avLst/>
          </a:prstGeom>
        </p:spPr>
        <p:txBody>
          <a:bodyPr anchor="b">
            <a:noAutofit/>
          </a:bodyPr>
          <a:lstStyle>
            <a:lvl1pPr marL="0" indent="0">
              <a:lnSpc>
                <a:spcPct val="90000"/>
              </a:lnSpc>
              <a:buNone/>
              <a:defRPr kumimoji="0" lang="en-US" sz="3200" b="0" i="0" u="none" strike="noStrike" kern="1200" cap="all" spc="0" normalizeH="0" baseline="0" dirty="0" smtClean="0">
                <a:ln>
                  <a:noFill/>
                </a:ln>
                <a:solidFill>
                  <a:srgbClr val="76B900"/>
                </a:solidFill>
                <a:effectLst/>
                <a:uLnTx/>
                <a:uFillTx/>
                <a:latin typeface="Trebuchet MS" pitchFamily="34" charset="0"/>
                <a:ea typeface="+mj-ea"/>
                <a:cs typeface="+mj-cs"/>
              </a:defRPr>
            </a:lvl1pPr>
            <a:lvl2pPr>
              <a:defRPr kumimoji="0" lang="en-US" sz="3200" b="0" i="0" u="none" strike="noStrike" kern="1200" cap="all" spc="0" normalizeH="0" baseline="0" dirty="0" smtClean="0">
                <a:ln>
                  <a:noFill/>
                </a:ln>
                <a:solidFill>
                  <a:srgbClr val="76B900"/>
                </a:solidFill>
                <a:effectLst/>
                <a:uLnTx/>
                <a:uFillTx/>
                <a:latin typeface="Trebuchet MS" pitchFamily="34" charset="0"/>
                <a:ea typeface="+mj-ea"/>
                <a:cs typeface="+mj-cs"/>
              </a:defRPr>
            </a:lvl2pPr>
            <a:lvl3pPr>
              <a:defRPr kumimoji="0" lang="en-US" sz="3200" b="0" i="0" u="none" strike="noStrike" kern="1200" cap="all" spc="0" normalizeH="0" baseline="0" dirty="0" smtClean="0">
                <a:ln>
                  <a:noFill/>
                </a:ln>
                <a:solidFill>
                  <a:srgbClr val="76B900"/>
                </a:solidFill>
                <a:effectLst/>
                <a:uLnTx/>
                <a:uFillTx/>
                <a:latin typeface="Trebuchet MS" pitchFamily="34" charset="0"/>
                <a:ea typeface="+mj-ea"/>
                <a:cs typeface="+mj-cs"/>
              </a:defRPr>
            </a:lvl3pPr>
            <a:lvl4pPr>
              <a:defRPr kumimoji="0" lang="en-US" sz="3200" b="0" i="0" u="none" strike="noStrike" kern="1200" cap="all" spc="0" normalizeH="0" baseline="0" dirty="0" smtClean="0">
                <a:ln>
                  <a:noFill/>
                </a:ln>
                <a:solidFill>
                  <a:srgbClr val="76B900"/>
                </a:solidFill>
                <a:effectLst/>
                <a:uLnTx/>
                <a:uFillTx/>
                <a:latin typeface="Trebuchet MS" pitchFamily="34" charset="0"/>
                <a:ea typeface="+mj-ea"/>
                <a:cs typeface="+mj-cs"/>
              </a:defRPr>
            </a:lvl4pPr>
            <a:lvl5pPr>
              <a:defRPr kumimoji="0" lang="en-US" sz="3200" b="0" i="0" u="none" strike="noStrike" kern="1200" cap="all" spc="0" normalizeH="0" baseline="0" dirty="0" smtClean="0">
                <a:ln>
                  <a:noFill/>
                </a:ln>
                <a:solidFill>
                  <a:srgbClr val="76B900"/>
                </a:solidFill>
                <a:effectLst/>
                <a:uLnTx/>
                <a:uFillTx/>
                <a:latin typeface="Trebuchet MS" pitchFamily="34" charset="0"/>
                <a:ea typeface="+mj-ea"/>
                <a:cs typeface="+mj-cs"/>
              </a:defRPr>
            </a:lvl5pPr>
          </a:lstStyle>
          <a:p>
            <a:pPr lvl="0"/>
            <a:r>
              <a:rPr lang="en-US" dirty="0" smtClean="0"/>
              <a:t>click to edit Master text styles</a:t>
            </a:r>
          </a:p>
        </p:txBody>
      </p:sp>
      <p:sp>
        <p:nvSpPr>
          <p:cNvPr id="9" name="Text Placeholder 8"/>
          <p:cNvSpPr>
            <a:spLocks noGrp="1"/>
          </p:cNvSpPr>
          <p:nvPr>
            <p:ph type="body" sz="quarter" idx="12"/>
          </p:nvPr>
        </p:nvSpPr>
        <p:spPr>
          <a:xfrm>
            <a:off x="2195974" y="2996661"/>
            <a:ext cx="6486641" cy="461665"/>
          </a:xfrm>
          <a:prstGeom prst="rect">
            <a:avLst/>
          </a:prstGeom>
        </p:spPr>
        <p:txBody>
          <a:bodyPr>
            <a:noAutofit/>
          </a:bodyPr>
          <a:lstStyle>
            <a:lvl1pPr marL="0" indent="0">
              <a:lnSpc>
                <a:spcPct val="90000"/>
              </a:lnSpc>
              <a:buNone/>
              <a:defRPr kumimoji="0" lang="en-US" sz="2400" b="0" i="0" u="none" strike="noStrike" kern="1200" cap="none" spc="0" normalizeH="0" baseline="0" dirty="0" smtClean="0">
                <a:ln>
                  <a:noFill/>
                </a:ln>
                <a:solidFill>
                  <a:srgbClr val="76B900"/>
                </a:solidFill>
                <a:effectLst/>
                <a:uLnTx/>
                <a:uFillTx/>
                <a:latin typeface="Trebuchet MS" pitchFamily="34" charset="0"/>
                <a:ea typeface="MS PGothic" pitchFamily="34" charset="-128"/>
                <a:cs typeface="+mn-cs"/>
              </a:defRPr>
            </a:lvl1pPr>
            <a:lvl2pPr marL="457200" indent="0">
              <a:buNone/>
              <a:defRPr kumimoji="0" lang="en-US" sz="2400" b="0" i="0" u="none" strike="noStrike" kern="1200" cap="none" spc="0" normalizeH="0" baseline="0" dirty="0" smtClean="0">
                <a:ln>
                  <a:noFill/>
                </a:ln>
                <a:solidFill>
                  <a:srgbClr val="76B900"/>
                </a:solidFill>
                <a:effectLst/>
                <a:uLnTx/>
                <a:uFillTx/>
                <a:latin typeface="Trebuchet MS" pitchFamily="34" charset="0"/>
                <a:ea typeface="MS PGothic" pitchFamily="34" charset="-128"/>
                <a:cs typeface="+mn-cs"/>
              </a:defRPr>
            </a:lvl2pPr>
            <a:lvl3pPr marL="914400" indent="0">
              <a:buNone/>
              <a:defRPr kumimoji="0" lang="en-US" sz="2400" b="0" i="0" u="none" strike="noStrike" kern="1200" cap="none" spc="0" normalizeH="0" baseline="0" dirty="0" smtClean="0">
                <a:ln>
                  <a:noFill/>
                </a:ln>
                <a:solidFill>
                  <a:srgbClr val="76B900"/>
                </a:solidFill>
                <a:effectLst/>
                <a:uLnTx/>
                <a:uFillTx/>
                <a:latin typeface="Trebuchet MS" pitchFamily="34" charset="0"/>
                <a:ea typeface="MS PGothic" pitchFamily="34" charset="-128"/>
                <a:cs typeface="+mn-cs"/>
              </a:defRPr>
            </a:lvl3pPr>
            <a:lvl4pPr marL="1371600" indent="0">
              <a:buNone/>
              <a:defRPr kumimoji="0" lang="en-US" sz="2400" b="0" i="0" u="none" strike="noStrike" kern="1200" cap="none" spc="0" normalizeH="0" baseline="0" dirty="0" smtClean="0">
                <a:ln>
                  <a:noFill/>
                </a:ln>
                <a:solidFill>
                  <a:srgbClr val="76B900"/>
                </a:solidFill>
                <a:effectLst/>
                <a:uLnTx/>
                <a:uFillTx/>
                <a:latin typeface="Trebuchet MS" pitchFamily="34" charset="0"/>
                <a:ea typeface="MS PGothic" pitchFamily="34" charset="-128"/>
                <a:cs typeface="+mn-cs"/>
              </a:defRPr>
            </a:lvl4pPr>
            <a:lvl5pPr marL="1828800" indent="0">
              <a:buNone/>
              <a:defRPr kumimoji="0" lang="en-US" sz="2400" b="0" i="0" u="none" strike="noStrike" kern="1200" cap="none" spc="0" normalizeH="0" baseline="0" dirty="0">
                <a:ln>
                  <a:noFill/>
                </a:ln>
                <a:solidFill>
                  <a:srgbClr val="76B900"/>
                </a:solidFill>
                <a:effectLst/>
                <a:uLnTx/>
                <a:uFillTx/>
                <a:latin typeface="Trebuchet MS" pitchFamily="34" charset="0"/>
                <a:ea typeface="MS PGothic" pitchFamily="34" charset="-128"/>
                <a:cs typeface="+mn-cs"/>
              </a:defRPr>
            </a:lvl5pPr>
          </a:lstStyle>
          <a:p>
            <a:pPr lvl="0"/>
            <a:r>
              <a:rPr lang="en-US" smtClean="0"/>
              <a:t>Click to edit Master text styles</a:t>
            </a:r>
          </a:p>
        </p:txBody>
      </p:sp>
      <p:grpSp>
        <p:nvGrpSpPr>
          <p:cNvPr id="923" name="Group 922"/>
          <p:cNvGrpSpPr/>
          <p:nvPr/>
        </p:nvGrpSpPr>
        <p:grpSpPr>
          <a:xfrm>
            <a:off x="10048828" y="460744"/>
            <a:ext cx="576831" cy="430794"/>
            <a:chOff x="3546475" y="-8485188"/>
            <a:chExt cx="9756776" cy="7286625"/>
          </a:xfrm>
        </p:grpSpPr>
        <p:sp>
          <p:nvSpPr>
            <p:cNvPr id="924" name="Freeform 5"/>
            <p:cNvSpPr>
              <a:spLocks noEditPoints="1"/>
            </p:cNvSpPr>
            <p:nvPr/>
          </p:nvSpPr>
          <p:spPr bwMode="auto">
            <a:xfrm>
              <a:off x="12980988" y="-1506538"/>
              <a:ext cx="322263" cy="307975"/>
            </a:xfrm>
            <a:custGeom>
              <a:avLst/>
              <a:gdLst>
                <a:gd name="T0" fmla="*/ 36 w 86"/>
                <a:gd name="T1" fmla="*/ 37 h 82"/>
                <a:gd name="T2" fmla="*/ 36 w 86"/>
                <a:gd name="T3" fmla="*/ 27 h 82"/>
                <a:gd name="T4" fmla="*/ 43 w 86"/>
                <a:gd name="T5" fmla="*/ 27 h 82"/>
                <a:gd name="T6" fmla="*/ 52 w 86"/>
                <a:gd name="T7" fmla="*/ 32 h 82"/>
                <a:gd name="T8" fmla="*/ 45 w 86"/>
                <a:gd name="T9" fmla="*/ 37 h 82"/>
                <a:gd name="T10" fmla="*/ 36 w 86"/>
                <a:gd name="T11" fmla="*/ 37 h 82"/>
                <a:gd name="T12" fmla="*/ 36 w 86"/>
                <a:gd name="T13" fmla="*/ 45 h 82"/>
                <a:gd name="T14" fmla="*/ 41 w 86"/>
                <a:gd name="T15" fmla="*/ 45 h 82"/>
                <a:gd name="T16" fmla="*/ 51 w 86"/>
                <a:gd name="T17" fmla="*/ 63 h 82"/>
                <a:gd name="T18" fmla="*/ 63 w 86"/>
                <a:gd name="T19" fmla="*/ 63 h 82"/>
                <a:gd name="T20" fmla="*/ 51 w 86"/>
                <a:gd name="T21" fmla="*/ 44 h 82"/>
                <a:gd name="T22" fmla="*/ 62 w 86"/>
                <a:gd name="T23" fmla="*/ 33 h 82"/>
                <a:gd name="T24" fmla="*/ 43 w 86"/>
                <a:gd name="T25" fmla="*/ 19 h 82"/>
                <a:gd name="T26" fmla="*/ 26 w 86"/>
                <a:gd name="T27" fmla="*/ 19 h 82"/>
                <a:gd name="T28" fmla="*/ 26 w 86"/>
                <a:gd name="T29" fmla="*/ 63 h 82"/>
                <a:gd name="T30" fmla="*/ 36 w 86"/>
                <a:gd name="T31" fmla="*/ 63 h 82"/>
                <a:gd name="T32" fmla="*/ 36 w 86"/>
                <a:gd name="T33" fmla="*/ 45 h 82"/>
                <a:gd name="T34" fmla="*/ 86 w 86"/>
                <a:gd name="T35" fmla="*/ 41 h 82"/>
                <a:gd name="T36" fmla="*/ 43 w 86"/>
                <a:gd name="T37" fmla="*/ 0 h 82"/>
                <a:gd name="T38" fmla="*/ 0 w 86"/>
                <a:gd name="T39" fmla="*/ 41 h 82"/>
                <a:gd name="T40" fmla="*/ 43 w 86"/>
                <a:gd name="T41" fmla="*/ 82 h 82"/>
                <a:gd name="T42" fmla="*/ 86 w 86"/>
                <a:gd name="T43" fmla="*/ 41 h 82"/>
                <a:gd name="T44" fmla="*/ 74 w 86"/>
                <a:gd name="T45" fmla="*/ 41 h 82"/>
                <a:gd name="T46" fmla="*/ 43 w 86"/>
                <a:gd name="T47" fmla="*/ 73 h 82"/>
                <a:gd name="T48" fmla="*/ 43 w 86"/>
                <a:gd name="T49" fmla="*/ 73 h 82"/>
                <a:gd name="T50" fmla="*/ 13 w 86"/>
                <a:gd name="T51" fmla="*/ 41 h 82"/>
                <a:gd name="T52" fmla="*/ 43 w 86"/>
                <a:gd name="T53" fmla="*/ 10 h 82"/>
                <a:gd name="T54" fmla="*/ 74 w 86"/>
                <a:gd name="T55" fmla="*/ 4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6" h="82">
                  <a:moveTo>
                    <a:pt x="36" y="37"/>
                  </a:moveTo>
                  <a:cubicBezTo>
                    <a:pt x="36" y="27"/>
                    <a:pt x="36" y="27"/>
                    <a:pt x="36" y="27"/>
                  </a:cubicBezTo>
                  <a:cubicBezTo>
                    <a:pt x="43" y="27"/>
                    <a:pt x="43" y="27"/>
                    <a:pt x="43" y="27"/>
                  </a:cubicBezTo>
                  <a:cubicBezTo>
                    <a:pt x="47" y="27"/>
                    <a:pt x="52" y="27"/>
                    <a:pt x="52" y="32"/>
                  </a:cubicBezTo>
                  <a:cubicBezTo>
                    <a:pt x="52" y="36"/>
                    <a:pt x="49" y="37"/>
                    <a:pt x="45" y="37"/>
                  </a:cubicBezTo>
                  <a:cubicBezTo>
                    <a:pt x="36" y="37"/>
                    <a:pt x="36" y="37"/>
                    <a:pt x="36" y="37"/>
                  </a:cubicBezTo>
                  <a:moveTo>
                    <a:pt x="36" y="45"/>
                  </a:moveTo>
                  <a:cubicBezTo>
                    <a:pt x="41" y="45"/>
                    <a:pt x="41" y="45"/>
                    <a:pt x="41" y="45"/>
                  </a:cubicBezTo>
                  <a:cubicBezTo>
                    <a:pt x="51" y="63"/>
                    <a:pt x="51" y="63"/>
                    <a:pt x="51" y="63"/>
                  </a:cubicBezTo>
                  <a:cubicBezTo>
                    <a:pt x="63" y="63"/>
                    <a:pt x="63" y="63"/>
                    <a:pt x="63" y="63"/>
                  </a:cubicBezTo>
                  <a:cubicBezTo>
                    <a:pt x="51" y="44"/>
                    <a:pt x="51" y="44"/>
                    <a:pt x="51" y="44"/>
                  </a:cubicBezTo>
                  <a:cubicBezTo>
                    <a:pt x="57" y="44"/>
                    <a:pt x="62" y="41"/>
                    <a:pt x="62" y="33"/>
                  </a:cubicBezTo>
                  <a:cubicBezTo>
                    <a:pt x="62" y="22"/>
                    <a:pt x="55" y="19"/>
                    <a:pt x="43" y="19"/>
                  </a:cubicBezTo>
                  <a:cubicBezTo>
                    <a:pt x="26" y="19"/>
                    <a:pt x="26" y="19"/>
                    <a:pt x="26" y="19"/>
                  </a:cubicBezTo>
                  <a:cubicBezTo>
                    <a:pt x="26" y="63"/>
                    <a:pt x="26" y="63"/>
                    <a:pt x="26" y="63"/>
                  </a:cubicBezTo>
                  <a:cubicBezTo>
                    <a:pt x="36" y="63"/>
                    <a:pt x="36" y="63"/>
                    <a:pt x="36" y="63"/>
                  </a:cubicBezTo>
                  <a:cubicBezTo>
                    <a:pt x="36" y="45"/>
                    <a:pt x="36" y="45"/>
                    <a:pt x="36" y="45"/>
                  </a:cubicBezTo>
                  <a:moveTo>
                    <a:pt x="86" y="41"/>
                  </a:moveTo>
                  <a:cubicBezTo>
                    <a:pt x="86" y="15"/>
                    <a:pt x="66" y="0"/>
                    <a:pt x="43" y="0"/>
                  </a:cubicBezTo>
                  <a:cubicBezTo>
                    <a:pt x="21" y="0"/>
                    <a:pt x="0" y="15"/>
                    <a:pt x="0" y="41"/>
                  </a:cubicBezTo>
                  <a:cubicBezTo>
                    <a:pt x="0" y="67"/>
                    <a:pt x="21" y="82"/>
                    <a:pt x="43" y="82"/>
                  </a:cubicBezTo>
                  <a:cubicBezTo>
                    <a:pt x="66" y="82"/>
                    <a:pt x="86" y="67"/>
                    <a:pt x="86" y="41"/>
                  </a:cubicBezTo>
                  <a:moveTo>
                    <a:pt x="74" y="41"/>
                  </a:moveTo>
                  <a:cubicBezTo>
                    <a:pt x="74" y="60"/>
                    <a:pt x="60" y="73"/>
                    <a:pt x="43" y="73"/>
                  </a:cubicBezTo>
                  <a:cubicBezTo>
                    <a:pt x="43" y="73"/>
                    <a:pt x="43" y="73"/>
                    <a:pt x="43" y="73"/>
                  </a:cubicBezTo>
                  <a:cubicBezTo>
                    <a:pt x="26" y="73"/>
                    <a:pt x="13" y="60"/>
                    <a:pt x="13" y="41"/>
                  </a:cubicBezTo>
                  <a:cubicBezTo>
                    <a:pt x="13" y="22"/>
                    <a:pt x="26" y="10"/>
                    <a:pt x="43" y="10"/>
                  </a:cubicBezTo>
                  <a:cubicBezTo>
                    <a:pt x="60" y="10"/>
                    <a:pt x="74" y="22"/>
                    <a:pt x="74" y="4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25" name="Freeform 6"/>
            <p:cNvSpPr>
              <a:spLocks noEditPoints="1"/>
            </p:cNvSpPr>
            <p:nvPr/>
          </p:nvSpPr>
          <p:spPr bwMode="auto">
            <a:xfrm>
              <a:off x="3546475" y="-3001963"/>
              <a:ext cx="9340850" cy="1751013"/>
            </a:xfrm>
            <a:custGeom>
              <a:avLst/>
              <a:gdLst>
                <a:gd name="T0" fmla="*/ 1034 w 2488"/>
                <a:gd name="T1" fmla="*/ 0 h 466"/>
                <a:gd name="T2" fmla="*/ 1034 w 2488"/>
                <a:gd name="T3" fmla="*/ 466 h 466"/>
                <a:gd name="T4" fmla="*/ 1166 w 2488"/>
                <a:gd name="T5" fmla="*/ 466 h 466"/>
                <a:gd name="T6" fmla="*/ 1166 w 2488"/>
                <a:gd name="T7" fmla="*/ 0 h 466"/>
                <a:gd name="T8" fmla="*/ 1034 w 2488"/>
                <a:gd name="T9" fmla="*/ 0 h 466"/>
                <a:gd name="T10" fmla="*/ 0 w 2488"/>
                <a:gd name="T11" fmla="*/ 0 h 466"/>
                <a:gd name="T12" fmla="*/ 0 w 2488"/>
                <a:gd name="T13" fmla="*/ 466 h 466"/>
                <a:gd name="T14" fmla="*/ 133 w 2488"/>
                <a:gd name="T15" fmla="*/ 466 h 466"/>
                <a:gd name="T16" fmla="*/ 133 w 2488"/>
                <a:gd name="T17" fmla="*/ 112 h 466"/>
                <a:gd name="T18" fmla="*/ 235 w 2488"/>
                <a:gd name="T19" fmla="*/ 112 h 466"/>
                <a:gd name="T20" fmla="*/ 310 w 2488"/>
                <a:gd name="T21" fmla="*/ 138 h 466"/>
                <a:gd name="T22" fmla="*/ 339 w 2488"/>
                <a:gd name="T23" fmla="*/ 261 h 466"/>
                <a:gd name="T24" fmla="*/ 339 w 2488"/>
                <a:gd name="T25" fmla="*/ 466 h 466"/>
                <a:gd name="T26" fmla="*/ 468 w 2488"/>
                <a:gd name="T27" fmla="*/ 466 h 466"/>
                <a:gd name="T28" fmla="*/ 468 w 2488"/>
                <a:gd name="T29" fmla="*/ 208 h 466"/>
                <a:gd name="T30" fmla="*/ 236 w 2488"/>
                <a:gd name="T31" fmla="*/ 0 h 466"/>
                <a:gd name="T32" fmla="*/ 0 w 2488"/>
                <a:gd name="T33" fmla="*/ 0 h 466"/>
                <a:gd name="T34" fmla="*/ 1246 w 2488"/>
                <a:gd name="T35" fmla="*/ 0 h 466"/>
                <a:gd name="T36" fmla="*/ 1246 w 2488"/>
                <a:gd name="T37" fmla="*/ 466 h 466"/>
                <a:gd name="T38" fmla="*/ 1459 w 2488"/>
                <a:gd name="T39" fmla="*/ 466 h 466"/>
                <a:gd name="T40" fmla="*/ 1650 w 2488"/>
                <a:gd name="T41" fmla="*/ 405 h 466"/>
                <a:gd name="T42" fmla="*/ 1697 w 2488"/>
                <a:gd name="T43" fmla="*/ 238 h 466"/>
                <a:gd name="T44" fmla="*/ 1654 w 2488"/>
                <a:gd name="T45" fmla="*/ 78 h 466"/>
                <a:gd name="T46" fmla="*/ 1431 w 2488"/>
                <a:gd name="T47" fmla="*/ 0 h 466"/>
                <a:gd name="T48" fmla="*/ 1246 w 2488"/>
                <a:gd name="T49" fmla="*/ 0 h 466"/>
                <a:gd name="T50" fmla="*/ 1377 w 2488"/>
                <a:gd name="T51" fmla="*/ 102 h 466"/>
                <a:gd name="T52" fmla="*/ 1433 w 2488"/>
                <a:gd name="T53" fmla="*/ 102 h 466"/>
                <a:gd name="T54" fmla="*/ 1568 w 2488"/>
                <a:gd name="T55" fmla="*/ 234 h 466"/>
                <a:gd name="T56" fmla="*/ 1433 w 2488"/>
                <a:gd name="T57" fmla="*/ 367 h 466"/>
                <a:gd name="T58" fmla="*/ 1377 w 2488"/>
                <a:gd name="T59" fmla="*/ 367 h 466"/>
                <a:gd name="T60" fmla="*/ 1377 w 2488"/>
                <a:gd name="T61" fmla="*/ 102 h 466"/>
                <a:gd name="T62" fmla="*/ 845 w 2488"/>
                <a:gd name="T63" fmla="*/ 0 h 466"/>
                <a:gd name="T64" fmla="*/ 735 w 2488"/>
                <a:gd name="T65" fmla="*/ 369 h 466"/>
                <a:gd name="T66" fmla="*/ 630 w 2488"/>
                <a:gd name="T67" fmla="*/ 0 h 466"/>
                <a:gd name="T68" fmla="*/ 488 w 2488"/>
                <a:gd name="T69" fmla="*/ 0 h 466"/>
                <a:gd name="T70" fmla="*/ 638 w 2488"/>
                <a:gd name="T71" fmla="*/ 466 h 466"/>
                <a:gd name="T72" fmla="*/ 828 w 2488"/>
                <a:gd name="T73" fmla="*/ 466 h 466"/>
                <a:gd name="T74" fmla="*/ 979 w 2488"/>
                <a:gd name="T75" fmla="*/ 0 h 466"/>
                <a:gd name="T76" fmla="*/ 845 w 2488"/>
                <a:gd name="T77" fmla="*/ 0 h 466"/>
                <a:gd name="T78" fmla="*/ 1758 w 2488"/>
                <a:gd name="T79" fmla="*/ 466 h 466"/>
                <a:gd name="T80" fmla="*/ 1890 w 2488"/>
                <a:gd name="T81" fmla="*/ 466 h 466"/>
                <a:gd name="T82" fmla="*/ 1890 w 2488"/>
                <a:gd name="T83" fmla="*/ 0 h 466"/>
                <a:gd name="T84" fmla="*/ 1758 w 2488"/>
                <a:gd name="T85" fmla="*/ 0 h 466"/>
                <a:gd name="T86" fmla="*/ 1758 w 2488"/>
                <a:gd name="T87" fmla="*/ 466 h 466"/>
                <a:gd name="T88" fmla="*/ 2127 w 2488"/>
                <a:gd name="T89" fmla="*/ 0 h 466"/>
                <a:gd name="T90" fmla="*/ 1943 w 2488"/>
                <a:gd name="T91" fmla="*/ 466 h 466"/>
                <a:gd name="T92" fmla="*/ 2073 w 2488"/>
                <a:gd name="T93" fmla="*/ 466 h 466"/>
                <a:gd name="T94" fmla="*/ 2102 w 2488"/>
                <a:gd name="T95" fmla="*/ 384 h 466"/>
                <a:gd name="T96" fmla="*/ 2319 w 2488"/>
                <a:gd name="T97" fmla="*/ 384 h 466"/>
                <a:gd name="T98" fmla="*/ 2347 w 2488"/>
                <a:gd name="T99" fmla="*/ 466 h 466"/>
                <a:gd name="T100" fmla="*/ 2488 w 2488"/>
                <a:gd name="T101" fmla="*/ 466 h 466"/>
                <a:gd name="T102" fmla="*/ 2303 w 2488"/>
                <a:gd name="T103" fmla="*/ 0 h 466"/>
                <a:gd name="T104" fmla="*/ 2127 w 2488"/>
                <a:gd name="T105" fmla="*/ 0 h 466"/>
                <a:gd name="T106" fmla="*/ 2212 w 2488"/>
                <a:gd name="T107" fmla="*/ 85 h 466"/>
                <a:gd name="T108" fmla="*/ 2292 w 2488"/>
                <a:gd name="T109" fmla="*/ 303 h 466"/>
                <a:gd name="T110" fmla="*/ 2130 w 2488"/>
                <a:gd name="T111" fmla="*/ 303 h 466"/>
                <a:gd name="T112" fmla="*/ 2212 w 2488"/>
                <a:gd name="T113" fmla="*/ 8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88" h="466">
                  <a:moveTo>
                    <a:pt x="1034" y="0"/>
                  </a:moveTo>
                  <a:cubicBezTo>
                    <a:pt x="1034" y="466"/>
                    <a:pt x="1034" y="466"/>
                    <a:pt x="1034" y="466"/>
                  </a:cubicBezTo>
                  <a:cubicBezTo>
                    <a:pt x="1166" y="466"/>
                    <a:pt x="1166" y="466"/>
                    <a:pt x="1166" y="466"/>
                  </a:cubicBezTo>
                  <a:cubicBezTo>
                    <a:pt x="1166" y="0"/>
                    <a:pt x="1166" y="0"/>
                    <a:pt x="1166" y="0"/>
                  </a:cubicBezTo>
                  <a:lnTo>
                    <a:pt x="1034" y="0"/>
                  </a:lnTo>
                  <a:close/>
                  <a:moveTo>
                    <a:pt x="0" y="0"/>
                  </a:moveTo>
                  <a:cubicBezTo>
                    <a:pt x="0" y="466"/>
                    <a:pt x="0" y="466"/>
                    <a:pt x="0" y="466"/>
                  </a:cubicBezTo>
                  <a:cubicBezTo>
                    <a:pt x="133" y="466"/>
                    <a:pt x="133" y="466"/>
                    <a:pt x="133" y="466"/>
                  </a:cubicBezTo>
                  <a:cubicBezTo>
                    <a:pt x="133" y="112"/>
                    <a:pt x="133" y="112"/>
                    <a:pt x="133" y="112"/>
                  </a:cubicBezTo>
                  <a:cubicBezTo>
                    <a:pt x="235" y="112"/>
                    <a:pt x="235" y="112"/>
                    <a:pt x="235" y="112"/>
                  </a:cubicBezTo>
                  <a:cubicBezTo>
                    <a:pt x="269" y="112"/>
                    <a:pt x="294" y="120"/>
                    <a:pt x="310" y="138"/>
                  </a:cubicBezTo>
                  <a:cubicBezTo>
                    <a:pt x="331" y="160"/>
                    <a:pt x="339" y="196"/>
                    <a:pt x="339" y="261"/>
                  </a:cubicBezTo>
                  <a:cubicBezTo>
                    <a:pt x="339" y="466"/>
                    <a:pt x="339" y="466"/>
                    <a:pt x="339" y="466"/>
                  </a:cubicBezTo>
                  <a:cubicBezTo>
                    <a:pt x="468" y="466"/>
                    <a:pt x="468" y="466"/>
                    <a:pt x="468" y="466"/>
                  </a:cubicBezTo>
                  <a:cubicBezTo>
                    <a:pt x="468" y="208"/>
                    <a:pt x="468" y="208"/>
                    <a:pt x="468" y="208"/>
                  </a:cubicBezTo>
                  <a:cubicBezTo>
                    <a:pt x="468" y="24"/>
                    <a:pt x="351" y="0"/>
                    <a:pt x="236" y="0"/>
                  </a:cubicBezTo>
                  <a:lnTo>
                    <a:pt x="0" y="0"/>
                  </a:lnTo>
                  <a:close/>
                  <a:moveTo>
                    <a:pt x="1246" y="0"/>
                  </a:moveTo>
                  <a:cubicBezTo>
                    <a:pt x="1246" y="466"/>
                    <a:pt x="1246" y="466"/>
                    <a:pt x="1246" y="466"/>
                  </a:cubicBezTo>
                  <a:cubicBezTo>
                    <a:pt x="1459" y="466"/>
                    <a:pt x="1459" y="466"/>
                    <a:pt x="1459" y="466"/>
                  </a:cubicBezTo>
                  <a:cubicBezTo>
                    <a:pt x="1573" y="466"/>
                    <a:pt x="1610" y="447"/>
                    <a:pt x="1650" y="405"/>
                  </a:cubicBezTo>
                  <a:cubicBezTo>
                    <a:pt x="1679" y="375"/>
                    <a:pt x="1697" y="310"/>
                    <a:pt x="1697" y="238"/>
                  </a:cubicBezTo>
                  <a:cubicBezTo>
                    <a:pt x="1697" y="173"/>
                    <a:pt x="1682" y="114"/>
                    <a:pt x="1654" y="78"/>
                  </a:cubicBezTo>
                  <a:cubicBezTo>
                    <a:pt x="1606" y="13"/>
                    <a:pt x="1536" y="0"/>
                    <a:pt x="1431" y="0"/>
                  </a:cubicBezTo>
                  <a:lnTo>
                    <a:pt x="1246" y="0"/>
                  </a:lnTo>
                  <a:close/>
                  <a:moveTo>
                    <a:pt x="1377" y="102"/>
                  </a:moveTo>
                  <a:cubicBezTo>
                    <a:pt x="1433" y="102"/>
                    <a:pt x="1433" y="102"/>
                    <a:pt x="1433" y="102"/>
                  </a:cubicBezTo>
                  <a:cubicBezTo>
                    <a:pt x="1515" y="102"/>
                    <a:pt x="1568" y="138"/>
                    <a:pt x="1568" y="234"/>
                  </a:cubicBezTo>
                  <a:cubicBezTo>
                    <a:pt x="1568" y="330"/>
                    <a:pt x="1515" y="367"/>
                    <a:pt x="1433" y="367"/>
                  </a:cubicBezTo>
                  <a:cubicBezTo>
                    <a:pt x="1377" y="367"/>
                    <a:pt x="1377" y="367"/>
                    <a:pt x="1377" y="367"/>
                  </a:cubicBezTo>
                  <a:lnTo>
                    <a:pt x="1377" y="102"/>
                  </a:lnTo>
                  <a:close/>
                  <a:moveTo>
                    <a:pt x="845" y="0"/>
                  </a:moveTo>
                  <a:cubicBezTo>
                    <a:pt x="735" y="369"/>
                    <a:pt x="735" y="369"/>
                    <a:pt x="735" y="369"/>
                  </a:cubicBezTo>
                  <a:cubicBezTo>
                    <a:pt x="630" y="0"/>
                    <a:pt x="630" y="0"/>
                    <a:pt x="630" y="0"/>
                  </a:cubicBezTo>
                  <a:cubicBezTo>
                    <a:pt x="488" y="0"/>
                    <a:pt x="488" y="0"/>
                    <a:pt x="488" y="0"/>
                  </a:cubicBezTo>
                  <a:cubicBezTo>
                    <a:pt x="638" y="466"/>
                    <a:pt x="638" y="466"/>
                    <a:pt x="638" y="466"/>
                  </a:cubicBezTo>
                  <a:cubicBezTo>
                    <a:pt x="828" y="466"/>
                    <a:pt x="828" y="466"/>
                    <a:pt x="828" y="466"/>
                  </a:cubicBezTo>
                  <a:cubicBezTo>
                    <a:pt x="979" y="0"/>
                    <a:pt x="979" y="0"/>
                    <a:pt x="979" y="0"/>
                  </a:cubicBezTo>
                  <a:lnTo>
                    <a:pt x="845" y="0"/>
                  </a:lnTo>
                  <a:close/>
                  <a:moveTo>
                    <a:pt x="1758" y="466"/>
                  </a:moveTo>
                  <a:cubicBezTo>
                    <a:pt x="1890" y="466"/>
                    <a:pt x="1890" y="466"/>
                    <a:pt x="1890" y="466"/>
                  </a:cubicBezTo>
                  <a:cubicBezTo>
                    <a:pt x="1890" y="0"/>
                    <a:pt x="1890" y="0"/>
                    <a:pt x="1890" y="0"/>
                  </a:cubicBezTo>
                  <a:cubicBezTo>
                    <a:pt x="1758" y="0"/>
                    <a:pt x="1758" y="0"/>
                    <a:pt x="1758" y="0"/>
                  </a:cubicBezTo>
                  <a:lnTo>
                    <a:pt x="1758" y="466"/>
                  </a:lnTo>
                  <a:close/>
                  <a:moveTo>
                    <a:pt x="2127" y="0"/>
                  </a:moveTo>
                  <a:cubicBezTo>
                    <a:pt x="1943" y="466"/>
                    <a:pt x="1943" y="466"/>
                    <a:pt x="1943" y="466"/>
                  </a:cubicBezTo>
                  <a:cubicBezTo>
                    <a:pt x="2073" y="466"/>
                    <a:pt x="2073" y="466"/>
                    <a:pt x="2073" y="466"/>
                  </a:cubicBezTo>
                  <a:cubicBezTo>
                    <a:pt x="2102" y="384"/>
                    <a:pt x="2102" y="384"/>
                    <a:pt x="2102" y="384"/>
                  </a:cubicBezTo>
                  <a:cubicBezTo>
                    <a:pt x="2319" y="384"/>
                    <a:pt x="2319" y="384"/>
                    <a:pt x="2319" y="384"/>
                  </a:cubicBezTo>
                  <a:cubicBezTo>
                    <a:pt x="2347" y="466"/>
                    <a:pt x="2347" y="466"/>
                    <a:pt x="2347" y="466"/>
                  </a:cubicBezTo>
                  <a:cubicBezTo>
                    <a:pt x="2488" y="466"/>
                    <a:pt x="2488" y="466"/>
                    <a:pt x="2488" y="466"/>
                  </a:cubicBezTo>
                  <a:cubicBezTo>
                    <a:pt x="2303" y="0"/>
                    <a:pt x="2303" y="0"/>
                    <a:pt x="2303" y="0"/>
                  </a:cubicBezTo>
                  <a:lnTo>
                    <a:pt x="2127" y="0"/>
                  </a:lnTo>
                  <a:close/>
                  <a:moveTo>
                    <a:pt x="2212" y="85"/>
                  </a:moveTo>
                  <a:cubicBezTo>
                    <a:pt x="2292" y="303"/>
                    <a:pt x="2292" y="303"/>
                    <a:pt x="2292" y="303"/>
                  </a:cubicBezTo>
                  <a:cubicBezTo>
                    <a:pt x="2130" y="303"/>
                    <a:pt x="2130" y="303"/>
                    <a:pt x="2130" y="303"/>
                  </a:cubicBezTo>
                  <a:lnTo>
                    <a:pt x="2212" y="8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926" name="Freeform 7"/>
            <p:cNvSpPr>
              <a:spLocks noEditPoints="1"/>
            </p:cNvSpPr>
            <p:nvPr/>
          </p:nvSpPr>
          <p:spPr bwMode="auto">
            <a:xfrm>
              <a:off x="4154488" y="-8485188"/>
              <a:ext cx="7027863" cy="4649788"/>
            </a:xfrm>
            <a:custGeom>
              <a:avLst/>
              <a:gdLst>
                <a:gd name="T0" fmla="*/ 699 w 1872"/>
                <a:gd name="T1" fmla="*/ 369 h 1238"/>
                <a:gd name="T2" fmla="*/ 699 w 1872"/>
                <a:gd name="T3" fmla="*/ 258 h 1238"/>
                <a:gd name="T4" fmla="*/ 732 w 1872"/>
                <a:gd name="T5" fmla="*/ 256 h 1238"/>
                <a:gd name="T6" fmla="*/ 1238 w 1872"/>
                <a:gd name="T7" fmla="*/ 519 h 1238"/>
                <a:gd name="T8" fmla="*/ 789 w 1872"/>
                <a:gd name="T9" fmla="*/ 820 h 1238"/>
                <a:gd name="T10" fmla="*/ 699 w 1872"/>
                <a:gd name="T11" fmla="*/ 805 h 1238"/>
                <a:gd name="T12" fmla="*/ 699 w 1872"/>
                <a:gd name="T13" fmla="*/ 466 h 1238"/>
                <a:gd name="T14" fmla="*/ 913 w 1872"/>
                <a:gd name="T15" fmla="*/ 653 h 1238"/>
                <a:gd name="T16" fmla="*/ 1073 w 1872"/>
                <a:gd name="T17" fmla="*/ 518 h 1238"/>
                <a:gd name="T18" fmla="*/ 760 w 1872"/>
                <a:gd name="T19" fmla="*/ 366 h 1238"/>
                <a:gd name="T20" fmla="*/ 699 w 1872"/>
                <a:gd name="T21" fmla="*/ 369 h 1238"/>
                <a:gd name="T22" fmla="*/ 699 w 1872"/>
                <a:gd name="T23" fmla="*/ 0 h 1238"/>
                <a:gd name="T24" fmla="*/ 699 w 1872"/>
                <a:gd name="T25" fmla="*/ 167 h 1238"/>
                <a:gd name="T26" fmla="*/ 732 w 1872"/>
                <a:gd name="T27" fmla="*/ 165 h 1238"/>
                <a:gd name="T28" fmla="*/ 1434 w 1872"/>
                <a:gd name="T29" fmla="*/ 514 h 1238"/>
                <a:gd name="T30" fmla="*/ 784 w 1872"/>
                <a:gd name="T31" fmla="*/ 901 h 1238"/>
                <a:gd name="T32" fmla="*/ 699 w 1872"/>
                <a:gd name="T33" fmla="*/ 894 h 1238"/>
                <a:gd name="T34" fmla="*/ 699 w 1872"/>
                <a:gd name="T35" fmla="*/ 997 h 1238"/>
                <a:gd name="T36" fmla="*/ 770 w 1872"/>
                <a:gd name="T37" fmla="*/ 1002 h 1238"/>
                <a:gd name="T38" fmla="*/ 1518 w 1872"/>
                <a:gd name="T39" fmla="*/ 657 h 1238"/>
                <a:gd name="T40" fmla="*/ 1731 w 1872"/>
                <a:gd name="T41" fmla="*/ 786 h 1238"/>
                <a:gd name="T42" fmla="*/ 775 w 1872"/>
                <a:gd name="T43" fmla="*/ 1097 h 1238"/>
                <a:gd name="T44" fmla="*/ 699 w 1872"/>
                <a:gd name="T45" fmla="*/ 1093 h 1238"/>
                <a:gd name="T46" fmla="*/ 699 w 1872"/>
                <a:gd name="T47" fmla="*/ 1238 h 1238"/>
                <a:gd name="T48" fmla="*/ 1872 w 1872"/>
                <a:gd name="T49" fmla="*/ 1238 h 1238"/>
                <a:gd name="T50" fmla="*/ 1872 w 1872"/>
                <a:gd name="T51" fmla="*/ 0 h 1238"/>
                <a:gd name="T52" fmla="*/ 699 w 1872"/>
                <a:gd name="T53" fmla="*/ 0 h 1238"/>
                <a:gd name="T54" fmla="*/ 699 w 1872"/>
                <a:gd name="T55" fmla="*/ 805 h 1238"/>
                <a:gd name="T56" fmla="*/ 699 w 1872"/>
                <a:gd name="T57" fmla="*/ 894 h 1238"/>
                <a:gd name="T58" fmla="*/ 334 w 1872"/>
                <a:gd name="T59" fmla="*/ 546 h 1238"/>
                <a:gd name="T60" fmla="*/ 699 w 1872"/>
                <a:gd name="T61" fmla="*/ 369 h 1238"/>
                <a:gd name="T62" fmla="*/ 699 w 1872"/>
                <a:gd name="T63" fmla="*/ 466 h 1238"/>
                <a:gd name="T64" fmla="*/ 698 w 1872"/>
                <a:gd name="T65" fmla="*/ 466 h 1238"/>
                <a:gd name="T66" fmla="*/ 485 w 1872"/>
                <a:gd name="T67" fmla="*/ 563 h 1238"/>
                <a:gd name="T68" fmla="*/ 699 w 1872"/>
                <a:gd name="T69" fmla="*/ 805 h 1238"/>
                <a:gd name="T70" fmla="*/ 191 w 1872"/>
                <a:gd name="T71" fmla="*/ 533 h 1238"/>
                <a:gd name="T72" fmla="*/ 699 w 1872"/>
                <a:gd name="T73" fmla="*/ 258 h 1238"/>
                <a:gd name="T74" fmla="*/ 699 w 1872"/>
                <a:gd name="T75" fmla="*/ 167 h 1238"/>
                <a:gd name="T76" fmla="*/ 0 w 1872"/>
                <a:gd name="T77" fmla="*/ 514 h 1238"/>
                <a:gd name="T78" fmla="*/ 699 w 1872"/>
                <a:gd name="T79" fmla="*/ 1093 h 1238"/>
                <a:gd name="T80" fmla="*/ 699 w 1872"/>
                <a:gd name="T81" fmla="*/ 997 h 1238"/>
                <a:gd name="T82" fmla="*/ 191 w 1872"/>
                <a:gd name="T83" fmla="*/ 533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72" h="1238">
                  <a:moveTo>
                    <a:pt x="699" y="369"/>
                  </a:moveTo>
                  <a:cubicBezTo>
                    <a:pt x="699" y="258"/>
                    <a:pt x="699" y="258"/>
                    <a:pt x="699" y="258"/>
                  </a:cubicBezTo>
                  <a:cubicBezTo>
                    <a:pt x="709" y="257"/>
                    <a:pt x="720" y="256"/>
                    <a:pt x="732" y="256"/>
                  </a:cubicBezTo>
                  <a:cubicBezTo>
                    <a:pt x="1038" y="246"/>
                    <a:pt x="1238" y="519"/>
                    <a:pt x="1238" y="519"/>
                  </a:cubicBezTo>
                  <a:cubicBezTo>
                    <a:pt x="1238" y="519"/>
                    <a:pt x="1021" y="820"/>
                    <a:pt x="789" y="820"/>
                  </a:cubicBezTo>
                  <a:cubicBezTo>
                    <a:pt x="756" y="820"/>
                    <a:pt x="726" y="815"/>
                    <a:pt x="699" y="805"/>
                  </a:cubicBezTo>
                  <a:cubicBezTo>
                    <a:pt x="699" y="466"/>
                    <a:pt x="699" y="466"/>
                    <a:pt x="699" y="466"/>
                  </a:cubicBezTo>
                  <a:cubicBezTo>
                    <a:pt x="818" y="481"/>
                    <a:pt x="842" y="533"/>
                    <a:pt x="913" y="653"/>
                  </a:cubicBezTo>
                  <a:cubicBezTo>
                    <a:pt x="1073" y="518"/>
                    <a:pt x="1073" y="518"/>
                    <a:pt x="1073" y="518"/>
                  </a:cubicBezTo>
                  <a:cubicBezTo>
                    <a:pt x="1073" y="518"/>
                    <a:pt x="956" y="366"/>
                    <a:pt x="760" y="366"/>
                  </a:cubicBezTo>
                  <a:cubicBezTo>
                    <a:pt x="739" y="366"/>
                    <a:pt x="719" y="367"/>
                    <a:pt x="699" y="369"/>
                  </a:cubicBezTo>
                  <a:moveTo>
                    <a:pt x="699" y="0"/>
                  </a:moveTo>
                  <a:cubicBezTo>
                    <a:pt x="699" y="167"/>
                    <a:pt x="699" y="167"/>
                    <a:pt x="699" y="167"/>
                  </a:cubicBezTo>
                  <a:cubicBezTo>
                    <a:pt x="710" y="166"/>
                    <a:pt x="721" y="165"/>
                    <a:pt x="732" y="165"/>
                  </a:cubicBezTo>
                  <a:cubicBezTo>
                    <a:pt x="1157" y="151"/>
                    <a:pt x="1434" y="514"/>
                    <a:pt x="1434" y="514"/>
                  </a:cubicBezTo>
                  <a:cubicBezTo>
                    <a:pt x="1434" y="514"/>
                    <a:pt x="1116" y="901"/>
                    <a:pt x="784" y="901"/>
                  </a:cubicBezTo>
                  <a:cubicBezTo>
                    <a:pt x="754" y="901"/>
                    <a:pt x="725" y="898"/>
                    <a:pt x="699" y="894"/>
                  </a:cubicBezTo>
                  <a:cubicBezTo>
                    <a:pt x="699" y="997"/>
                    <a:pt x="699" y="997"/>
                    <a:pt x="699" y="997"/>
                  </a:cubicBezTo>
                  <a:cubicBezTo>
                    <a:pt x="721" y="1000"/>
                    <a:pt x="745" y="1002"/>
                    <a:pt x="770" y="1002"/>
                  </a:cubicBezTo>
                  <a:cubicBezTo>
                    <a:pt x="1079" y="1002"/>
                    <a:pt x="1302" y="844"/>
                    <a:pt x="1518" y="657"/>
                  </a:cubicBezTo>
                  <a:cubicBezTo>
                    <a:pt x="1554" y="686"/>
                    <a:pt x="1700" y="756"/>
                    <a:pt x="1731" y="786"/>
                  </a:cubicBezTo>
                  <a:cubicBezTo>
                    <a:pt x="1525" y="958"/>
                    <a:pt x="1046" y="1097"/>
                    <a:pt x="775" y="1097"/>
                  </a:cubicBezTo>
                  <a:cubicBezTo>
                    <a:pt x="748" y="1097"/>
                    <a:pt x="723" y="1096"/>
                    <a:pt x="699" y="1093"/>
                  </a:cubicBezTo>
                  <a:cubicBezTo>
                    <a:pt x="699" y="1238"/>
                    <a:pt x="699" y="1238"/>
                    <a:pt x="699" y="1238"/>
                  </a:cubicBezTo>
                  <a:cubicBezTo>
                    <a:pt x="1872" y="1238"/>
                    <a:pt x="1872" y="1238"/>
                    <a:pt x="1872" y="1238"/>
                  </a:cubicBezTo>
                  <a:cubicBezTo>
                    <a:pt x="1872" y="0"/>
                    <a:pt x="1872" y="0"/>
                    <a:pt x="1872" y="0"/>
                  </a:cubicBezTo>
                  <a:lnTo>
                    <a:pt x="699" y="0"/>
                  </a:lnTo>
                  <a:close/>
                  <a:moveTo>
                    <a:pt x="699" y="805"/>
                  </a:moveTo>
                  <a:cubicBezTo>
                    <a:pt x="699" y="894"/>
                    <a:pt x="699" y="894"/>
                    <a:pt x="699" y="894"/>
                  </a:cubicBezTo>
                  <a:cubicBezTo>
                    <a:pt x="413" y="843"/>
                    <a:pt x="334" y="546"/>
                    <a:pt x="334" y="546"/>
                  </a:cubicBezTo>
                  <a:cubicBezTo>
                    <a:pt x="334" y="546"/>
                    <a:pt x="471" y="394"/>
                    <a:pt x="699" y="369"/>
                  </a:cubicBezTo>
                  <a:cubicBezTo>
                    <a:pt x="699" y="466"/>
                    <a:pt x="699" y="466"/>
                    <a:pt x="699" y="466"/>
                  </a:cubicBezTo>
                  <a:cubicBezTo>
                    <a:pt x="698" y="466"/>
                    <a:pt x="698" y="466"/>
                    <a:pt x="698" y="466"/>
                  </a:cubicBezTo>
                  <a:cubicBezTo>
                    <a:pt x="579" y="452"/>
                    <a:pt x="485" y="563"/>
                    <a:pt x="485" y="563"/>
                  </a:cubicBezTo>
                  <a:cubicBezTo>
                    <a:pt x="485" y="563"/>
                    <a:pt x="538" y="751"/>
                    <a:pt x="699" y="805"/>
                  </a:cubicBezTo>
                  <a:moveTo>
                    <a:pt x="191" y="533"/>
                  </a:moveTo>
                  <a:cubicBezTo>
                    <a:pt x="191" y="533"/>
                    <a:pt x="361" y="283"/>
                    <a:pt x="699" y="258"/>
                  </a:cubicBezTo>
                  <a:cubicBezTo>
                    <a:pt x="699" y="167"/>
                    <a:pt x="699" y="167"/>
                    <a:pt x="699" y="167"/>
                  </a:cubicBezTo>
                  <a:cubicBezTo>
                    <a:pt x="324" y="197"/>
                    <a:pt x="0" y="514"/>
                    <a:pt x="0" y="514"/>
                  </a:cubicBezTo>
                  <a:cubicBezTo>
                    <a:pt x="0" y="514"/>
                    <a:pt x="184" y="1045"/>
                    <a:pt x="699" y="1093"/>
                  </a:cubicBezTo>
                  <a:cubicBezTo>
                    <a:pt x="699" y="997"/>
                    <a:pt x="699" y="997"/>
                    <a:pt x="699" y="997"/>
                  </a:cubicBezTo>
                  <a:cubicBezTo>
                    <a:pt x="321" y="949"/>
                    <a:pt x="191" y="533"/>
                    <a:pt x="191" y="533"/>
                  </a:cubicBezTo>
                  <a:close/>
                </a:path>
              </a:pathLst>
            </a:custGeom>
            <a:solidFill>
              <a:srgbClr val="76B9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grpSp>
    </p:spTree>
    <p:extLst>
      <p:ext uri="{BB962C8B-B14F-4D97-AF65-F5344CB8AC3E}">
        <p14:creationId xmlns:p14="http://schemas.microsoft.com/office/powerpoint/2010/main" val="8997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44062" y="261412"/>
            <a:ext cx="8996230" cy="1068176"/>
          </a:xfrm>
          <a:prstGeom prst="rect">
            <a:avLst/>
          </a:prstGeom>
        </p:spPr>
        <p:txBody>
          <a:bodyPr anchor="b"/>
          <a:lstStyle>
            <a:lvl1pPr algn="l">
              <a:defRPr sz="3600" b="0" cap="all" baseline="0">
                <a:solidFill>
                  <a:schemeClr val="accent1"/>
                </a:solidFill>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44062" y="1332364"/>
            <a:ext cx="8996230" cy="4582300"/>
          </a:xfrm>
          <a:prstGeom prst="rect">
            <a:avLst/>
          </a:prstGeom>
        </p:spPr>
        <p:txBody>
          <a:bodyPr/>
          <a:lstStyle>
            <a:lvl1pPr marL="231775" indent="-231775">
              <a:lnSpc>
                <a:spcPct val="90000"/>
              </a:lnSpc>
              <a:spcBef>
                <a:spcPts val="600"/>
              </a:spcBef>
              <a:spcAft>
                <a:spcPts val="300"/>
              </a:spcAft>
              <a:buFont typeface="Arial" panose="020B0604020202020204" pitchFamily="34" charset="0"/>
              <a:buChar char="•"/>
              <a:defRPr sz="2400">
                <a:solidFill>
                  <a:schemeClr val="bg2"/>
                </a:solidFill>
                <a:latin typeface="Trebuchet MS" pitchFamily="34" charset="0"/>
              </a:defRPr>
            </a:lvl1pPr>
            <a:lvl2pPr marL="742950" indent="-285750">
              <a:lnSpc>
                <a:spcPct val="90000"/>
              </a:lnSpc>
              <a:spcBef>
                <a:spcPts val="600"/>
              </a:spcBef>
              <a:spcAft>
                <a:spcPts val="300"/>
              </a:spcAft>
              <a:buFont typeface="Arial" panose="020B0604020202020204" pitchFamily="34" charset="0"/>
              <a:buChar char="•"/>
              <a:defRPr sz="2000">
                <a:solidFill>
                  <a:schemeClr val="bg2"/>
                </a:solidFill>
                <a:latin typeface="Trebuchet MS" pitchFamily="34" charset="0"/>
              </a:defRPr>
            </a:lvl2pPr>
            <a:lvl3pPr>
              <a:spcBef>
                <a:spcPts val="600"/>
              </a:spcBef>
              <a:spcAft>
                <a:spcPts val="300"/>
              </a:spcAft>
              <a:buFont typeface="Wingdings" pitchFamily="2" charset="2"/>
              <a:buChar char="§"/>
              <a:defRPr sz="1600">
                <a:solidFill>
                  <a:schemeClr val="bg2"/>
                </a:solidFill>
                <a:latin typeface="Trebuchet MS" pitchFamily="34" charset="0"/>
              </a:defRPr>
            </a:lvl3pPr>
            <a:lvl4pPr>
              <a:spcBef>
                <a:spcPts val="600"/>
              </a:spcBef>
              <a:spcAft>
                <a:spcPts val="300"/>
              </a:spcAft>
              <a:buFont typeface="Trebuchet MS" pitchFamily="34" charset="0"/>
              <a:buChar char="—"/>
              <a:defRPr sz="1200">
                <a:solidFill>
                  <a:schemeClr val="bg2"/>
                </a:solidFill>
                <a:latin typeface="Trebuchet MS" pitchFamily="34" charset="0"/>
              </a:defRPr>
            </a:lvl4pPr>
            <a:lvl5pPr>
              <a:spcBef>
                <a:spcPts val="600"/>
              </a:spcBef>
              <a:spcAft>
                <a:spcPts val="300"/>
              </a:spcAft>
              <a:buFont typeface="Wingdings" pitchFamily="2" charset="2"/>
              <a:buChar char="§"/>
              <a:defRPr sz="1200">
                <a:solidFill>
                  <a:schemeClr val="bg2"/>
                </a:solidFill>
                <a:latin typeface="Trebuchet MS" pitchFamily="34" charset="0"/>
              </a:defRPr>
            </a:lvl5pPr>
          </a:lstStyle>
          <a:p>
            <a:pPr lvl="0"/>
            <a:r>
              <a:rPr lang="en-US" smtClean="0"/>
              <a:t>Click to edit Master text styles</a:t>
            </a:r>
          </a:p>
          <a:p>
            <a:pPr lvl="1"/>
            <a:r>
              <a:rPr lang="en-US" smtClean="0"/>
              <a:t>Second level</a:t>
            </a:r>
          </a:p>
        </p:txBody>
      </p:sp>
      <p:sp>
        <p:nvSpPr>
          <p:cNvPr id="103" name="Rectangle 102"/>
          <p:cNvSpPr/>
          <p:nvPr/>
        </p:nvSpPr>
        <p:spPr>
          <a:xfrm>
            <a:off x="0" y="-17486"/>
            <a:ext cx="964460" cy="6189686"/>
          </a:xfrm>
          <a:prstGeom prst="rect">
            <a:avLst/>
          </a:prstGeom>
          <a:solidFill>
            <a:srgbClr val="808284"/>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FFFFFF"/>
              </a:solidFill>
              <a:effectLst/>
              <a:uLnTx/>
              <a:uFillTx/>
              <a:latin typeface="Trebuchet MS"/>
              <a:ea typeface="MS PGothic" pitchFamily="34" charset="-128"/>
            </a:endParaRPr>
          </a:p>
        </p:txBody>
      </p:sp>
      <p:sp>
        <p:nvSpPr>
          <p:cNvPr id="104" name="Freeform 1683"/>
          <p:cNvSpPr>
            <a:spLocks/>
          </p:cNvSpPr>
          <p:nvPr/>
        </p:nvSpPr>
        <p:spPr bwMode="auto">
          <a:xfrm rot="16200000">
            <a:off x="-38319" y="5908287"/>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solidFill>
            <a:srgbClr val="464748"/>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05" name="Freeform 1684"/>
          <p:cNvSpPr>
            <a:spLocks/>
          </p:cNvSpPr>
          <p:nvPr/>
        </p:nvSpPr>
        <p:spPr bwMode="auto">
          <a:xfrm rot="16200000">
            <a:off x="-38319" y="5630126"/>
            <a:ext cx="559163" cy="482526"/>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solidFill>
            <a:srgbClr val="808284"/>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smtClean="0">
              <a:ln>
                <a:noFill/>
              </a:ln>
              <a:solidFill>
                <a:srgbClr val="FFFFFF"/>
              </a:solidFill>
              <a:effectLst/>
              <a:uLnTx/>
              <a:uFillTx/>
              <a:latin typeface="Trebuchet MS"/>
            </a:endParaRPr>
          </a:p>
        </p:txBody>
      </p:sp>
      <p:sp>
        <p:nvSpPr>
          <p:cNvPr id="106" name="Freeform 1686"/>
          <p:cNvSpPr>
            <a:spLocks/>
          </p:cNvSpPr>
          <p:nvPr/>
        </p:nvSpPr>
        <p:spPr bwMode="auto">
          <a:xfrm rot="16200000">
            <a:off x="-36899" y="5350544"/>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solidFill>
            <a:srgbClr val="BE1E2D"/>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07" name="Freeform 1687"/>
          <p:cNvSpPr>
            <a:spLocks/>
          </p:cNvSpPr>
          <p:nvPr/>
        </p:nvSpPr>
        <p:spPr bwMode="auto">
          <a:xfrm rot="16200000">
            <a:off x="-38319" y="4792801"/>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solidFill>
            <a:srgbClr val="4A206A"/>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08" name="Freeform 1688"/>
          <p:cNvSpPr>
            <a:spLocks/>
          </p:cNvSpPr>
          <p:nvPr/>
        </p:nvSpPr>
        <p:spPr bwMode="auto">
          <a:xfrm rot="16200000">
            <a:off x="-38319" y="4514640"/>
            <a:ext cx="559163" cy="482526"/>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solidFill>
            <a:srgbClr val="9E1E62"/>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09" name="Freeform 1689"/>
          <p:cNvSpPr>
            <a:spLocks/>
          </p:cNvSpPr>
          <p:nvPr/>
        </p:nvSpPr>
        <p:spPr bwMode="auto">
          <a:xfrm rot="16200000">
            <a:off x="-36899" y="5072383"/>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solidFill>
            <a:srgbClr val="F05A28"/>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0" name="Freeform 1690"/>
          <p:cNvSpPr>
            <a:spLocks/>
          </p:cNvSpPr>
          <p:nvPr/>
        </p:nvSpPr>
        <p:spPr bwMode="auto">
          <a:xfrm rot="16200000">
            <a:off x="-36899" y="4235060"/>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solidFill>
            <a:srgbClr val="2A388F"/>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1" name="Freeform 1691"/>
          <p:cNvSpPr>
            <a:spLocks/>
          </p:cNvSpPr>
          <p:nvPr/>
        </p:nvSpPr>
        <p:spPr bwMode="auto">
          <a:xfrm rot="16200000">
            <a:off x="-38319" y="3677318"/>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solidFill>
            <a:srgbClr val="00ADEF"/>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2" name="Freeform 1692"/>
          <p:cNvSpPr>
            <a:spLocks/>
          </p:cNvSpPr>
          <p:nvPr/>
        </p:nvSpPr>
        <p:spPr bwMode="auto">
          <a:xfrm rot="16200000">
            <a:off x="-38319" y="3399156"/>
            <a:ext cx="559163" cy="482526"/>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solidFill>
            <a:srgbClr val="808284"/>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3" name="Freeform 1693"/>
          <p:cNvSpPr>
            <a:spLocks/>
          </p:cNvSpPr>
          <p:nvPr/>
        </p:nvSpPr>
        <p:spPr bwMode="auto">
          <a:xfrm rot="16200000">
            <a:off x="-36899" y="3956899"/>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solidFill>
            <a:srgbClr val="1B75BB"/>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4" name="Freeform 1845"/>
          <p:cNvSpPr>
            <a:spLocks/>
          </p:cNvSpPr>
          <p:nvPr/>
        </p:nvSpPr>
        <p:spPr bwMode="auto">
          <a:xfrm rot="16200000">
            <a:off x="445627" y="5628706"/>
            <a:ext cx="559163" cy="485364"/>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solidFill>
            <a:srgbClr val="AAABAC"/>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5" name="Freeform 1846"/>
          <p:cNvSpPr>
            <a:spLocks/>
          </p:cNvSpPr>
          <p:nvPr/>
        </p:nvSpPr>
        <p:spPr bwMode="auto">
          <a:xfrm rot="16200000">
            <a:off x="447047" y="5349125"/>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solidFill>
            <a:srgbClr val="F05A28"/>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6" name="Freeform 1847"/>
          <p:cNvSpPr>
            <a:spLocks/>
          </p:cNvSpPr>
          <p:nvPr/>
        </p:nvSpPr>
        <p:spPr bwMode="auto">
          <a:xfrm rot="16200000">
            <a:off x="445627" y="5906868"/>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solidFill>
            <a:srgbClr val="808284"/>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7" name="Freeform 1848"/>
          <p:cNvSpPr>
            <a:spLocks/>
          </p:cNvSpPr>
          <p:nvPr/>
        </p:nvSpPr>
        <p:spPr bwMode="auto">
          <a:xfrm rot="16200000">
            <a:off x="447047" y="5070963"/>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solidFill>
            <a:srgbClr val="F7931D"/>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8" name="Freeform 1849"/>
          <p:cNvSpPr>
            <a:spLocks/>
          </p:cNvSpPr>
          <p:nvPr/>
        </p:nvSpPr>
        <p:spPr bwMode="auto">
          <a:xfrm rot="16200000">
            <a:off x="445627" y="4513221"/>
            <a:ext cx="559163" cy="485364"/>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solidFill>
            <a:srgbClr val="EC008B"/>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19" name="Freeform 1850"/>
          <p:cNvSpPr>
            <a:spLocks/>
          </p:cNvSpPr>
          <p:nvPr/>
        </p:nvSpPr>
        <p:spPr bwMode="auto">
          <a:xfrm rot="16200000">
            <a:off x="447047" y="4233641"/>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solidFill>
            <a:srgbClr val="1B75BB"/>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0" name="Freeform 1851"/>
          <p:cNvSpPr>
            <a:spLocks/>
          </p:cNvSpPr>
          <p:nvPr/>
        </p:nvSpPr>
        <p:spPr bwMode="auto">
          <a:xfrm rot="16200000">
            <a:off x="445627" y="4791382"/>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solidFill>
            <a:srgbClr val="9E1E62"/>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1" name="Freeform 1852"/>
          <p:cNvSpPr>
            <a:spLocks/>
          </p:cNvSpPr>
          <p:nvPr/>
        </p:nvSpPr>
        <p:spPr bwMode="auto">
          <a:xfrm rot="16200000">
            <a:off x="447047" y="3955479"/>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solidFill>
            <a:srgbClr val="00ADEF"/>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2" name="Freeform 1855"/>
          <p:cNvSpPr>
            <a:spLocks/>
          </p:cNvSpPr>
          <p:nvPr/>
        </p:nvSpPr>
        <p:spPr bwMode="auto">
          <a:xfrm rot="16200000">
            <a:off x="445627" y="3675898"/>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solidFill>
            <a:srgbClr val="59CFF9"/>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3" name="Freeform 1679"/>
          <p:cNvSpPr>
            <a:spLocks/>
          </p:cNvSpPr>
          <p:nvPr/>
        </p:nvSpPr>
        <p:spPr bwMode="auto">
          <a:xfrm rot="16200000">
            <a:off x="-38319" y="-229175"/>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solidFill>
            <a:srgbClr val="464748"/>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4" name="Freeform 1840"/>
          <p:cNvSpPr>
            <a:spLocks/>
          </p:cNvSpPr>
          <p:nvPr/>
        </p:nvSpPr>
        <p:spPr bwMode="auto">
          <a:xfrm rot="16200000">
            <a:off x="447047" y="48987"/>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solidFill>
            <a:srgbClr val="6DD17B"/>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5" name="Freeform 1843"/>
          <p:cNvSpPr>
            <a:spLocks/>
          </p:cNvSpPr>
          <p:nvPr/>
        </p:nvSpPr>
        <p:spPr bwMode="auto">
          <a:xfrm rot="16200000">
            <a:off x="445627" y="-230594"/>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solidFill>
            <a:srgbClr val="808284"/>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6" name="Freeform 1690"/>
          <p:cNvSpPr>
            <a:spLocks/>
          </p:cNvSpPr>
          <p:nvPr/>
        </p:nvSpPr>
        <p:spPr bwMode="auto">
          <a:xfrm rot="16200000">
            <a:off x="-36899" y="3678738"/>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solidFill>
            <a:srgbClr val="006738"/>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7" name="Freeform 1691"/>
          <p:cNvSpPr>
            <a:spLocks/>
          </p:cNvSpPr>
          <p:nvPr/>
        </p:nvSpPr>
        <p:spPr bwMode="auto">
          <a:xfrm rot="16200000">
            <a:off x="-38319" y="3120996"/>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solidFill>
            <a:srgbClr val="6DD17B"/>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8" name="Freeform 1693"/>
          <p:cNvSpPr>
            <a:spLocks/>
          </p:cNvSpPr>
          <p:nvPr/>
        </p:nvSpPr>
        <p:spPr bwMode="auto">
          <a:xfrm rot="16200000">
            <a:off x="-36899" y="3400577"/>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solidFill>
            <a:srgbClr val="38B449"/>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29" name="Freeform 1850"/>
          <p:cNvSpPr>
            <a:spLocks/>
          </p:cNvSpPr>
          <p:nvPr/>
        </p:nvSpPr>
        <p:spPr bwMode="auto">
          <a:xfrm rot="16200000">
            <a:off x="447047" y="3677319"/>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solidFill>
            <a:srgbClr val="38B449"/>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30" name="Freeform 1852"/>
          <p:cNvSpPr>
            <a:spLocks/>
          </p:cNvSpPr>
          <p:nvPr/>
        </p:nvSpPr>
        <p:spPr bwMode="auto">
          <a:xfrm rot="16200000">
            <a:off x="447047" y="3399157"/>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solidFill>
            <a:srgbClr val="6DD17B"/>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31" name="Freeform 1855"/>
          <p:cNvSpPr>
            <a:spLocks/>
          </p:cNvSpPr>
          <p:nvPr/>
        </p:nvSpPr>
        <p:spPr bwMode="auto">
          <a:xfrm rot="16200000">
            <a:off x="445627" y="3119576"/>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solidFill>
            <a:srgbClr val="6DD17B"/>
          </a:solidFill>
          <a:ln w="3175" cap="flat" cmpd="sng" algn="ctr">
            <a:no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32" name="Rectangle 131"/>
          <p:cNvSpPr/>
          <p:nvPr/>
        </p:nvSpPr>
        <p:spPr>
          <a:xfrm>
            <a:off x="0" y="3280129"/>
            <a:ext cx="971321" cy="2914371"/>
          </a:xfrm>
          <a:prstGeom prst="rect">
            <a:avLst/>
          </a:prstGeom>
          <a:gradFill>
            <a:gsLst>
              <a:gs pos="100000">
                <a:srgbClr val="000000">
                  <a:alpha val="69000"/>
                </a:srgbClr>
              </a:gs>
              <a:gs pos="0">
                <a:srgbClr val="000000">
                  <a:alpha val="900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33" name="Rectangle 132"/>
          <p:cNvSpPr/>
          <p:nvPr/>
        </p:nvSpPr>
        <p:spPr>
          <a:xfrm flipV="1">
            <a:off x="0" y="-13974"/>
            <a:ext cx="971321" cy="991336"/>
          </a:xfrm>
          <a:prstGeom prst="rect">
            <a:avLst/>
          </a:prstGeom>
          <a:gradFill>
            <a:gsLst>
              <a:gs pos="100000">
                <a:srgbClr val="000000">
                  <a:alpha val="21000"/>
                </a:srgbClr>
              </a:gs>
              <a:gs pos="0">
                <a:srgbClr val="000000">
                  <a:alpha val="1300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grpSp>
        <p:nvGrpSpPr>
          <p:cNvPr id="134" name="Group 133"/>
          <p:cNvGrpSpPr/>
          <p:nvPr/>
        </p:nvGrpSpPr>
        <p:grpSpPr>
          <a:xfrm>
            <a:off x="1" y="-264453"/>
            <a:ext cx="967891" cy="6690072"/>
            <a:chOff x="1" y="-264453"/>
            <a:chExt cx="967891" cy="6690072"/>
          </a:xfrm>
        </p:grpSpPr>
        <p:sp>
          <p:nvSpPr>
            <p:cNvPr id="135" name="Freeform 1674"/>
            <p:cNvSpPr>
              <a:spLocks/>
            </p:cNvSpPr>
            <p:nvPr userDrawn="1"/>
          </p:nvSpPr>
          <p:spPr bwMode="auto">
            <a:xfrm rot="16200000">
              <a:off x="-36898" y="5906195"/>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36" name="Freeform 1675"/>
            <p:cNvSpPr>
              <a:spLocks/>
            </p:cNvSpPr>
            <p:nvPr userDrawn="1"/>
          </p:nvSpPr>
          <p:spPr bwMode="auto">
            <a:xfrm rot="16200000">
              <a:off x="-38318" y="5348452"/>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40" name="Freeform 1676"/>
            <p:cNvSpPr>
              <a:spLocks/>
            </p:cNvSpPr>
            <p:nvPr userDrawn="1"/>
          </p:nvSpPr>
          <p:spPr bwMode="auto">
            <a:xfrm rot="16200000">
              <a:off x="-38318" y="5070291"/>
              <a:ext cx="559163" cy="482526"/>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49" name="Freeform 1677"/>
            <p:cNvSpPr>
              <a:spLocks/>
            </p:cNvSpPr>
            <p:nvPr userDrawn="1"/>
          </p:nvSpPr>
          <p:spPr bwMode="auto">
            <a:xfrm rot="16200000">
              <a:off x="-36898" y="5628034"/>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65" name="Freeform 1678"/>
            <p:cNvSpPr>
              <a:spLocks/>
            </p:cNvSpPr>
            <p:nvPr userDrawn="1"/>
          </p:nvSpPr>
          <p:spPr bwMode="auto">
            <a:xfrm rot="16200000">
              <a:off x="-36898" y="4790710"/>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66" name="Freeform 1679"/>
            <p:cNvSpPr>
              <a:spLocks/>
            </p:cNvSpPr>
            <p:nvPr userDrawn="1"/>
          </p:nvSpPr>
          <p:spPr bwMode="auto">
            <a:xfrm rot="16200000">
              <a:off x="-38318" y="4232966"/>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67" name="Freeform 1680"/>
            <p:cNvSpPr>
              <a:spLocks/>
            </p:cNvSpPr>
            <p:nvPr userDrawn="1"/>
          </p:nvSpPr>
          <p:spPr bwMode="auto">
            <a:xfrm rot="16200000">
              <a:off x="-38318" y="3954806"/>
              <a:ext cx="559163" cy="482526"/>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68" name="Freeform 1681"/>
            <p:cNvSpPr>
              <a:spLocks/>
            </p:cNvSpPr>
            <p:nvPr userDrawn="1"/>
          </p:nvSpPr>
          <p:spPr bwMode="auto">
            <a:xfrm rot="16200000">
              <a:off x="-36898" y="4512548"/>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69" name="Freeform 1682"/>
            <p:cNvSpPr>
              <a:spLocks/>
            </p:cNvSpPr>
            <p:nvPr userDrawn="1"/>
          </p:nvSpPr>
          <p:spPr bwMode="auto">
            <a:xfrm rot="16200000">
              <a:off x="-36898" y="3675226"/>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0" name="Freeform 1683"/>
            <p:cNvSpPr>
              <a:spLocks/>
            </p:cNvSpPr>
            <p:nvPr userDrawn="1"/>
          </p:nvSpPr>
          <p:spPr bwMode="auto">
            <a:xfrm rot="16200000">
              <a:off x="-38318" y="3117482"/>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1" name="Freeform 1684"/>
            <p:cNvSpPr>
              <a:spLocks/>
            </p:cNvSpPr>
            <p:nvPr userDrawn="1"/>
          </p:nvSpPr>
          <p:spPr bwMode="auto">
            <a:xfrm rot="16200000">
              <a:off x="-38318" y="2839321"/>
              <a:ext cx="559163" cy="482526"/>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2" name="Freeform 1685"/>
            <p:cNvSpPr>
              <a:spLocks/>
            </p:cNvSpPr>
            <p:nvPr userDrawn="1"/>
          </p:nvSpPr>
          <p:spPr bwMode="auto">
            <a:xfrm rot="16200000">
              <a:off x="-36898" y="3397064"/>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3" name="Freeform 1686"/>
            <p:cNvSpPr>
              <a:spLocks/>
            </p:cNvSpPr>
            <p:nvPr userDrawn="1"/>
          </p:nvSpPr>
          <p:spPr bwMode="auto">
            <a:xfrm rot="16200000">
              <a:off x="-36898" y="2559739"/>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4" name="Freeform 1687"/>
            <p:cNvSpPr>
              <a:spLocks/>
            </p:cNvSpPr>
            <p:nvPr userDrawn="1"/>
          </p:nvSpPr>
          <p:spPr bwMode="auto">
            <a:xfrm rot="16200000">
              <a:off x="-38318" y="2001996"/>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5" name="Freeform 1688"/>
            <p:cNvSpPr>
              <a:spLocks/>
            </p:cNvSpPr>
            <p:nvPr userDrawn="1"/>
          </p:nvSpPr>
          <p:spPr bwMode="auto">
            <a:xfrm rot="16200000">
              <a:off x="-38318" y="1723835"/>
              <a:ext cx="559163" cy="482526"/>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6" name="Freeform 1689"/>
            <p:cNvSpPr>
              <a:spLocks/>
            </p:cNvSpPr>
            <p:nvPr userDrawn="1"/>
          </p:nvSpPr>
          <p:spPr bwMode="auto">
            <a:xfrm rot="16200000">
              <a:off x="-36898" y="2281578"/>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7" name="Freeform 1690"/>
            <p:cNvSpPr>
              <a:spLocks/>
            </p:cNvSpPr>
            <p:nvPr userDrawn="1"/>
          </p:nvSpPr>
          <p:spPr bwMode="auto">
            <a:xfrm rot="16200000">
              <a:off x="-36898" y="1444255"/>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8" name="Freeform 1691"/>
            <p:cNvSpPr>
              <a:spLocks/>
            </p:cNvSpPr>
            <p:nvPr userDrawn="1"/>
          </p:nvSpPr>
          <p:spPr bwMode="auto">
            <a:xfrm rot="16200000">
              <a:off x="-38318" y="886513"/>
              <a:ext cx="559163" cy="482526"/>
            </a:xfrm>
            <a:custGeom>
              <a:avLst/>
              <a:gdLst>
                <a:gd name="T0" fmla="*/ 197 w 197"/>
                <a:gd name="T1" fmla="*/ 170 h 170"/>
                <a:gd name="T2" fmla="*/ 0 w 197"/>
                <a:gd name="T3" fmla="*/ 170 h 170"/>
                <a:gd name="T4" fmla="*/ 98 w 197"/>
                <a:gd name="T5" fmla="*/ 0 h 170"/>
                <a:gd name="T6" fmla="*/ 197 w 197"/>
                <a:gd name="T7" fmla="*/ 170 h 170"/>
              </a:gdLst>
              <a:ahLst/>
              <a:cxnLst>
                <a:cxn ang="0">
                  <a:pos x="T0" y="T1"/>
                </a:cxn>
                <a:cxn ang="0">
                  <a:pos x="T2" y="T3"/>
                </a:cxn>
                <a:cxn ang="0">
                  <a:pos x="T4" y="T5"/>
                </a:cxn>
                <a:cxn ang="0">
                  <a:pos x="T6" y="T7"/>
                </a:cxn>
              </a:cxnLst>
              <a:rect l="0" t="0" r="r" b="b"/>
              <a:pathLst>
                <a:path w="197" h="170">
                  <a:moveTo>
                    <a:pt x="197" y="170"/>
                  </a:moveTo>
                  <a:lnTo>
                    <a:pt x="0" y="170"/>
                  </a:lnTo>
                  <a:lnTo>
                    <a:pt x="98" y="0"/>
                  </a:lnTo>
                  <a:lnTo>
                    <a:pt x="197"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79" name="Freeform 1692"/>
            <p:cNvSpPr>
              <a:spLocks/>
            </p:cNvSpPr>
            <p:nvPr userDrawn="1"/>
          </p:nvSpPr>
          <p:spPr bwMode="auto">
            <a:xfrm rot="16200000">
              <a:off x="-38318" y="608351"/>
              <a:ext cx="559163" cy="482526"/>
            </a:xfrm>
            <a:custGeom>
              <a:avLst/>
              <a:gdLst>
                <a:gd name="T0" fmla="*/ 0 w 197"/>
                <a:gd name="T1" fmla="*/ 0 h 170"/>
                <a:gd name="T2" fmla="*/ 197 w 197"/>
                <a:gd name="T3" fmla="*/ 0 h 170"/>
                <a:gd name="T4" fmla="*/ 99 w 197"/>
                <a:gd name="T5" fmla="*/ 170 h 170"/>
                <a:gd name="T6" fmla="*/ 0 w 197"/>
                <a:gd name="T7" fmla="*/ 0 h 170"/>
              </a:gdLst>
              <a:ahLst/>
              <a:cxnLst>
                <a:cxn ang="0">
                  <a:pos x="T0" y="T1"/>
                </a:cxn>
                <a:cxn ang="0">
                  <a:pos x="T2" y="T3"/>
                </a:cxn>
                <a:cxn ang="0">
                  <a:pos x="T4" y="T5"/>
                </a:cxn>
                <a:cxn ang="0">
                  <a:pos x="T6" y="T7"/>
                </a:cxn>
              </a:cxnLst>
              <a:rect l="0" t="0" r="r" b="b"/>
              <a:pathLst>
                <a:path w="197" h="170">
                  <a:moveTo>
                    <a:pt x="0" y="0"/>
                  </a:moveTo>
                  <a:lnTo>
                    <a:pt x="197" y="0"/>
                  </a:lnTo>
                  <a:lnTo>
                    <a:pt x="99"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0" name="Freeform 1693"/>
            <p:cNvSpPr>
              <a:spLocks/>
            </p:cNvSpPr>
            <p:nvPr userDrawn="1"/>
          </p:nvSpPr>
          <p:spPr bwMode="auto">
            <a:xfrm rot="16200000">
              <a:off x="-36898" y="1166094"/>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1" name="Freeform 1694"/>
            <p:cNvSpPr>
              <a:spLocks/>
            </p:cNvSpPr>
            <p:nvPr userDrawn="1"/>
          </p:nvSpPr>
          <p:spPr bwMode="auto">
            <a:xfrm rot="16200000">
              <a:off x="-36898" y="328770"/>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2" name="Freeform 1695"/>
            <p:cNvSpPr>
              <a:spLocks/>
            </p:cNvSpPr>
            <p:nvPr userDrawn="1"/>
          </p:nvSpPr>
          <p:spPr bwMode="auto">
            <a:xfrm rot="16200000">
              <a:off x="-36898" y="-227553"/>
              <a:ext cx="556323" cy="482526"/>
            </a:xfrm>
            <a:custGeom>
              <a:avLst/>
              <a:gdLst>
                <a:gd name="T0" fmla="*/ 196 w 196"/>
                <a:gd name="T1" fmla="*/ 170 h 170"/>
                <a:gd name="T2" fmla="*/ 0 w 196"/>
                <a:gd name="T3" fmla="*/ 170 h 170"/>
                <a:gd name="T4" fmla="*/ 98 w 196"/>
                <a:gd name="T5" fmla="*/ 0 h 170"/>
                <a:gd name="T6" fmla="*/ 196 w 196"/>
                <a:gd name="T7" fmla="*/ 170 h 170"/>
              </a:gdLst>
              <a:ahLst/>
              <a:cxnLst>
                <a:cxn ang="0">
                  <a:pos x="T0" y="T1"/>
                </a:cxn>
                <a:cxn ang="0">
                  <a:pos x="T2" y="T3"/>
                </a:cxn>
                <a:cxn ang="0">
                  <a:pos x="T4" y="T5"/>
                </a:cxn>
                <a:cxn ang="0">
                  <a:pos x="T6" y="T7"/>
                </a:cxn>
              </a:cxnLst>
              <a:rect l="0" t="0" r="r" b="b"/>
              <a:pathLst>
                <a:path w="196" h="170">
                  <a:moveTo>
                    <a:pt x="196" y="170"/>
                  </a:moveTo>
                  <a:lnTo>
                    <a:pt x="0" y="170"/>
                  </a:lnTo>
                  <a:lnTo>
                    <a:pt x="98" y="0"/>
                  </a:lnTo>
                  <a:lnTo>
                    <a:pt x="196" y="17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3" name="Freeform 1697"/>
            <p:cNvSpPr>
              <a:spLocks/>
            </p:cNvSpPr>
            <p:nvPr userDrawn="1"/>
          </p:nvSpPr>
          <p:spPr bwMode="auto">
            <a:xfrm rot="16200000">
              <a:off x="-36898" y="50608"/>
              <a:ext cx="556323" cy="482526"/>
            </a:xfrm>
            <a:custGeom>
              <a:avLst/>
              <a:gdLst>
                <a:gd name="T0" fmla="*/ 0 w 196"/>
                <a:gd name="T1" fmla="*/ 0 h 170"/>
                <a:gd name="T2" fmla="*/ 196 w 196"/>
                <a:gd name="T3" fmla="*/ 0 h 170"/>
                <a:gd name="T4" fmla="*/ 98 w 196"/>
                <a:gd name="T5" fmla="*/ 170 h 170"/>
                <a:gd name="T6" fmla="*/ 0 w 196"/>
                <a:gd name="T7" fmla="*/ 0 h 170"/>
              </a:gdLst>
              <a:ahLst/>
              <a:cxnLst>
                <a:cxn ang="0">
                  <a:pos x="T0" y="T1"/>
                </a:cxn>
                <a:cxn ang="0">
                  <a:pos x="T2" y="T3"/>
                </a:cxn>
                <a:cxn ang="0">
                  <a:pos x="T4" y="T5"/>
                </a:cxn>
                <a:cxn ang="0">
                  <a:pos x="T6" y="T7"/>
                </a:cxn>
              </a:cxnLst>
              <a:rect l="0" t="0" r="r" b="b"/>
              <a:pathLst>
                <a:path w="196" h="170">
                  <a:moveTo>
                    <a:pt x="0" y="0"/>
                  </a:moveTo>
                  <a:lnTo>
                    <a:pt x="196" y="0"/>
                  </a:lnTo>
                  <a:lnTo>
                    <a:pt x="98" y="170"/>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4" name="Freeform 1834"/>
            <p:cNvSpPr>
              <a:spLocks/>
            </p:cNvSpPr>
            <p:nvPr userDrawn="1"/>
          </p:nvSpPr>
          <p:spPr bwMode="auto">
            <a:xfrm rot="16200000">
              <a:off x="447048" y="5904776"/>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5" name="Freeform 1836"/>
            <p:cNvSpPr>
              <a:spLocks/>
            </p:cNvSpPr>
            <p:nvPr userDrawn="1"/>
          </p:nvSpPr>
          <p:spPr bwMode="auto">
            <a:xfrm rot="16200000">
              <a:off x="447048" y="5626615"/>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6" name="Freeform 1837"/>
            <p:cNvSpPr>
              <a:spLocks/>
            </p:cNvSpPr>
            <p:nvPr userDrawn="1"/>
          </p:nvSpPr>
          <p:spPr bwMode="auto">
            <a:xfrm rot="16200000">
              <a:off x="445628" y="5068871"/>
              <a:ext cx="559163" cy="485364"/>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7" name="Freeform 1838"/>
            <p:cNvSpPr>
              <a:spLocks/>
            </p:cNvSpPr>
            <p:nvPr userDrawn="1"/>
          </p:nvSpPr>
          <p:spPr bwMode="auto">
            <a:xfrm rot="16200000">
              <a:off x="447048" y="4789291"/>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8" name="Freeform 1839"/>
            <p:cNvSpPr>
              <a:spLocks/>
            </p:cNvSpPr>
            <p:nvPr userDrawn="1"/>
          </p:nvSpPr>
          <p:spPr bwMode="auto">
            <a:xfrm rot="16200000">
              <a:off x="445628" y="5347033"/>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89" name="Freeform 1840"/>
            <p:cNvSpPr>
              <a:spLocks/>
            </p:cNvSpPr>
            <p:nvPr userDrawn="1"/>
          </p:nvSpPr>
          <p:spPr bwMode="auto">
            <a:xfrm rot="16200000">
              <a:off x="447048" y="4511128"/>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0" name="Freeform 1841"/>
            <p:cNvSpPr>
              <a:spLocks/>
            </p:cNvSpPr>
            <p:nvPr userDrawn="1"/>
          </p:nvSpPr>
          <p:spPr bwMode="auto">
            <a:xfrm rot="16200000">
              <a:off x="445628" y="3953386"/>
              <a:ext cx="559163" cy="485364"/>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1" name="Freeform 1842"/>
            <p:cNvSpPr>
              <a:spLocks/>
            </p:cNvSpPr>
            <p:nvPr userDrawn="1"/>
          </p:nvSpPr>
          <p:spPr bwMode="auto">
            <a:xfrm rot="16200000">
              <a:off x="447048" y="3673807"/>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2" name="Freeform 1843"/>
            <p:cNvSpPr>
              <a:spLocks/>
            </p:cNvSpPr>
            <p:nvPr userDrawn="1"/>
          </p:nvSpPr>
          <p:spPr bwMode="auto">
            <a:xfrm rot="16200000">
              <a:off x="445628" y="4231547"/>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3" name="Freeform 1844"/>
            <p:cNvSpPr>
              <a:spLocks/>
            </p:cNvSpPr>
            <p:nvPr userDrawn="1"/>
          </p:nvSpPr>
          <p:spPr bwMode="auto">
            <a:xfrm rot="16200000">
              <a:off x="447048" y="3395644"/>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4" name="Freeform 1845"/>
            <p:cNvSpPr>
              <a:spLocks/>
            </p:cNvSpPr>
            <p:nvPr userDrawn="1"/>
          </p:nvSpPr>
          <p:spPr bwMode="auto">
            <a:xfrm rot="16200000">
              <a:off x="445628" y="2837901"/>
              <a:ext cx="559163" cy="485364"/>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5" name="Freeform 1846"/>
            <p:cNvSpPr>
              <a:spLocks/>
            </p:cNvSpPr>
            <p:nvPr userDrawn="1"/>
          </p:nvSpPr>
          <p:spPr bwMode="auto">
            <a:xfrm rot="16200000">
              <a:off x="447048" y="2558320"/>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6" name="Freeform 1847"/>
            <p:cNvSpPr>
              <a:spLocks/>
            </p:cNvSpPr>
            <p:nvPr userDrawn="1"/>
          </p:nvSpPr>
          <p:spPr bwMode="auto">
            <a:xfrm rot="16200000">
              <a:off x="445628" y="3116063"/>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7" name="Freeform 1848"/>
            <p:cNvSpPr>
              <a:spLocks/>
            </p:cNvSpPr>
            <p:nvPr userDrawn="1"/>
          </p:nvSpPr>
          <p:spPr bwMode="auto">
            <a:xfrm rot="16200000">
              <a:off x="447048" y="2280158"/>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8" name="Freeform 1849"/>
            <p:cNvSpPr>
              <a:spLocks/>
            </p:cNvSpPr>
            <p:nvPr userDrawn="1"/>
          </p:nvSpPr>
          <p:spPr bwMode="auto">
            <a:xfrm rot="16200000">
              <a:off x="445628" y="1722416"/>
              <a:ext cx="559163" cy="485364"/>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99" name="Freeform 1850"/>
            <p:cNvSpPr>
              <a:spLocks/>
            </p:cNvSpPr>
            <p:nvPr userDrawn="1"/>
          </p:nvSpPr>
          <p:spPr bwMode="auto">
            <a:xfrm rot="16200000">
              <a:off x="447048" y="1442836"/>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00" name="Freeform 1851"/>
            <p:cNvSpPr>
              <a:spLocks/>
            </p:cNvSpPr>
            <p:nvPr userDrawn="1"/>
          </p:nvSpPr>
          <p:spPr bwMode="auto">
            <a:xfrm rot="16200000">
              <a:off x="445628" y="2000577"/>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01" name="Freeform 1852"/>
            <p:cNvSpPr>
              <a:spLocks/>
            </p:cNvSpPr>
            <p:nvPr userDrawn="1"/>
          </p:nvSpPr>
          <p:spPr bwMode="auto">
            <a:xfrm rot="16200000">
              <a:off x="447048" y="1164674"/>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02" name="Freeform 1853"/>
            <p:cNvSpPr>
              <a:spLocks/>
            </p:cNvSpPr>
            <p:nvPr userDrawn="1"/>
          </p:nvSpPr>
          <p:spPr bwMode="auto">
            <a:xfrm rot="16200000">
              <a:off x="445628" y="606932"/>
              <a:ext cx="559163" cy="485364"/>
            </a:xfrm>
            <a:custGeom>
              <a:avLst/>
              <a:gdLst>
                <a:gd name="T0" fmla="*/ 197 w 197"/>
                <a:gd name="T1" fmla="*/ 171 h 171"/>
                <a:gd name="T2" fmla="*/ 0 w 197"/>
                <a:gd name="T3" fmla="*/ 171 h 171"/>
                <a:gd name="T4" fmla="*/ 99 w 197"/>
                <a:gd name="T5" fmla="*/ 0 h 171"/>
                <a:gd name="T6" fmla="*/ 197 w 197"/>
                <a:gd name="T7" fmla="*/ 171 h 171"/>
              </a:gdLst>
              <a:ahLst/>
              <a:cxnLst>
                <a:cxn ang="0">
                  <a:pos x="T0" y="T1"/>
                </a:cxn>
                <a:cxn ang="0">
                  <a:pos x="T2" y="T3"/>
                </a:cxn>
                <a:cxn ang="0">
                  <a:pos x="T4" y="T5"/>
                </a:cxn>
                <a:cxn ang="0">
                  <a:pos x="T6" y="T7"/>
                </a:cxn>
              </a:cxnLst>
              <a:rect l="0" t="0" r="r" b="b"/>
              <a:pathLst>
                <a:path w="197" h="171">
                  <a:moveTo>
                    <a:pt x="197" y="171"/>
                  </a:moveTo>
                  <a:lnTo>
                    <a:pt x="0" y="171"/>
                  </a:lnTo>
                  <a:lnTo>
                    <a:pt x="99" y="0"/>
                  </a:lnTo>
                  <a:lnTo>
                    <a:pt x="197"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03" name="Freeform 1854"/>
            <p:cNvSpPr>
              <a:spLocks/>
            </p:cNvSpPr>
            <p:nvPr userDrawn="1"/>
          </p:nvSpPr>
          <p:spPr bwMode="auto">
            <a:xfrm rot="16200000">
              <a:off x="447048" y="327350"/>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04" name="Freeform 1855"/>
            <p:cNvSpPr>
              <a:spLocks/>
            </p:cNvSpPr>
            <p:nvPr userDrawn="1"/>
          </p:nvSpPr>
          <p:spPr bwMode="auto">
            <a:xfrm rot="16200000">
              <a:off x="445628" y="885093"/>
              <a:ext cx="559163" cy="485364"/>
            </a:xfrm>
            <a:custGeom>
              <a:avLst/>
              <a:gdLst>
                <a:gd name="T0" fmla="*/ 0 w 197"/>
                <a:gd name="T1" fmla="*/ 0 h 171"/>
                <a:gd name="T2" fmla="*/ 197 w 197"/>
                <a:gd name="T3" fmla="*/ 0 h 171"/>
                <a:gd name="T4" fmla="*/ 98 w 197"/>
                <a:gd name="T5" fmla="*/ 171 h 171"/>
                <a:gd name="T6" fmla="*/ 0 w 197"/>
                <a:gd name="T7" fmla="*/ 0 h 171"/>
              </a:gdLst>
              <a:ahLst/>
              <a:cxnLst>
                <a:cxn ang="0">
                  <a:pos x="T0" y="T1"/>
                </a:cxn>
                <a:cxn ang="0">
                  <a:pos x="T2" y="T3"/>
                </a:cxn>
                <a:cxn ang="0">
                  <a:pos x="T4" y="T5"/>
                </a:cxn>
                <a:cxn ang="0">
                  <a:pos x="T6" y="T7"/>
                </a:cxn>
              </a:cxnLst>
              <a:rect l="0" t="0" r="r" b="b"/>
              <a:pathLst>
                <a:path w="197" h="171">
                  <a:moveTo>
                    <a:pt x="0" y="0"/>
                  </a:moveTo>
                  <a:lnTo>
                    <a:pt x="197"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05" name="Freeform 1856"/>
            <p:cNvSpPr>
              <a:spLocks/>
            </p:cNvSpPr>
            <p:nvPr userDrawn="1"/>
          </p:nvSpPr>
          <p:spPr bwMode="auto">
            <a:xfrm rot="16200000">
              <a:off x="447048" y="49189"/>
              <a:ext cx="556323" cy="485364"/>
            </a:xfrm>
            <a:custGeom>
              <a:avLst/>
              <a:gdLst>
                <a:gd name="T0" fmla="*/ 196 w 196"/>
                <a:gd name="T1" fmla="*/ 171 h 171"/>
                <a:gd name="T2" fmla="*/ 0 w 196"/>
                <a:gd name="T3" fmla="*/ 171 h 171"/>
                <a:gd name="T4" fmla="*/ 98 w 196"/>
                <a:gd name="T5" fmla="*/ 0 h 171"/>
                <a:gd name="T6" fmla="*/ 196 w 196"/>
                <a:gd name="T7" fmla="*/ 171 h 171"/>
              </a:gdLst>
              <a:ahLst/>
              <a:cxnLst>
                <a:cxn ang="0">
                  <a:pos x="T0" y="T1"/>
                </a:cxn>
                <a:cxn ang="0">
                  <a:pos x="T2" y="T3"/>
                </a:cxn>
                <a:cxn ang="0">
                  <a:pos x="T4" y="T5"/>
                </a:cxn>
                <a:cxn ang="0">
                  <a:pos x="T6" y="T7"/>
                </a:cxn>
              </a:cxnLst>
              <a:rect l="0" t="0" r="r" b="b"/>
              <a:pathLst>
                <a:path w="196" h="171">
                  <a:moveTo>
                    <a:pt x="196" y="171"/>
                  </a:moveTo>
                  <a:lnTo>
                    <a:pt x="0" y="171"/>
                  </a:lnTo>
                  <a:lnTo>
                    <a:pt x="98" y="0"/>
                  </a:lnTo>
                  <a:lnTo>
                    <a:pt x="196" y="171"/>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06" name="Freeform 1859"/>
            <p:cNvSpPr>
              <a:spLocks/>
            </p:cNvSpPr>
            <p:nvPr userDrawn="1"/>
          </p:nvSpPr>
          <p:spPr bwMode="auto">
            <a:xfrm rot="16200000">
              <a:off x="447048" y="-228973"/>
              <a:ext cx="556323" cy="485364"/>
            </a:xfrm>
            <a:custGeom>
              <a:avLst/>
              <a:gdLst>
                <a:gd name="T0" fmla="*/ 0 w 196"/>
                <a:gd name="T1" fmla="*/ 0 h 171"/>
                <a:gd name="T2" fmla="*/ 196 w 196"/>
                <a:gd name="T3" fmla="*/ 0 h 171"/>
                <a:gd name="T4" fmla="*/ 98 w 196"/>
                <a:gd name="T5" fmla="*/ 171 h 171"/>
                <a:gd name="T6" fmla="*/ 0 w 196"/>
                <a:gd name="T7" fmla="*/ 0 h 171"/>
              </a:gdLst>
              <a:ahLst/>
              <a:cxnLst>
                <a:cxn ang="0">
                  <a:pos x="T0" y="T1"/>
                </a:cxn>
                <a:cxn ang="0">
                  <a:pos x="T2" y="T3"/>
                </a:cxn>
                <a:cxn ang="0">
                  <a:pos x="T4" y="T5"/>
                </a:cxn>
                <a:cxn ang="0">
                  <a:pos x="T6" y="T7"/>
                </a:cxn>
              </a:cxnLst>
              <a:rect l="0" t="0" r="r" b="b"/>
              <a:pathLst>
                <a:path w="196" h="171">
                  <a:moveTo>
                    <a:pt x="0" y="0"/>
                  </a:moveTo>
                  <a:lnTo>
                    <a:pt x="196" y="0"/>
                  </a:lnTo>
                  <a:lnTo>
                    <a:pt x="98" y="171"/>
                  </a:lnTo>
                  <a:lnTo>
                    <a:pt x="0" y="0"/>
                  </a:lnTo>
                  <a:close/>
                </a:path>
              </a:pathLst>
            </a:custGeom>
            <a:noFill/>
            <a:ln w="3175" cap="flat">
              <a:solidFill>
                <a:srgbClr val="FFFFFF">
                  <a:alpha val="9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grpSp>
      <p:grpSp>
        <p:nvGrpSpPr>
          <p:cNvPr id="207" name="Group 206"/>
          <p:cNvGrpSpPr/>
          <p:nvPr/>
        </p:nvGrpSpPr>
        <p:grpSpPr>
          <a:xfrm rot="16200000">
            <a:off x="-1466697" y="1484954"/>
            <a:ext cx="3900573" cy="967177"/>
            <a:chOff x="1135063" y="-1804988"/>
            <a:chExt cx="3886200" cy="963613"/>
          </a:xfrm>
        </p:grpSpPr>
        <p:sp>
          <p:nvSpPr>
            <p:cNvPr id="208" name="Freeform 7105"/>
            <p:cNvSpPr>
              <a:spLocks/>
            </p:cNvSpPr>
            <p:nvPr userDrawn="1"/>
          </p:nvSpPr>
          <p:spPr bwMode="auto">
            <a:xfrm>
              <a:off x="1135063" y="-1804988"/>
              <a:ext cx="3886200" cy="963613"/>
            </a:xfrm>
            <a:custGeom>
              <a:avLst/>
              <a:gdLst>
                <a:gd name="T0" fmla="*/ 2099 w 2448"/>
                <a:gd name="T1" fmla="*/ 607 h 607"/>
                <a:gd name="T2" fmla="*/ 0 w 2448"/>
                <a:gd name="T3" fmla="*/ 607 h 607"/>
                <a:gd name="T4" fmla="*/ 351 w 2448"/>
                <a:gd name="T5" fmla="*/ 0 h 607"/>
                <a:gd name="T6" fmla="*/ 2448 w 2448"/>
                <a:gd name="T7" fmla="*/ 0 h 607"/>
                <a:gd name="T8" fmla="*/ 2099 w 2448"/>
                <a:gd name="T9" fmla="*/ 607 h 607"/>
              </a:gdLst>
              <a:ahLst/>
              <a:cxnLst>
                <a:cxn ang="0">
                  <a:pos x="T0" y="T1"/>
                </a:cxn>
                <a:cxn ang="0">
                  <a:pos x="T2" y="T3"/>
                </a:cxn>
                <a:cxn ang="0">
                  <a:pos x="T4" y="T5"/>
                </a:cxn>
                <a:cxn ang="0">
                  <a:pos x="T6" y="T7"/>
                </a:cxn>
                <a:cxn ang="0">
                  <a:pos x="T8" y="T9"/>
                </a:cxn>
              </a:cxnLst>
              <a:rect l="0" t="0" r="r" b="b"/>
              <a:pathLst>
                <a:path w="2448" h="607">
                  <a:moveTo>
                    <a:pt x="2099" y="607"/>
                  </a:moveTo>
                  <a:lnTo>
                    <a:pt x="0" y="607"/>
                  </a:lnTo>
                  <a:lnTo>
                    <a:pt x="351" y="0"/>
                  </a:lnTo>
                  <a:lnTo>
                    <a:pt x="2448" y="0"/>
                  </a:lnTo>
                  <a:lnTo>
                    <a:pt x="2099" y="607"/>
                  </a:lnTo>
                  <a:close/>
                </a:path>
              </a:pathLst>
            </a:custGeom>
            <a:solidFill>
              <a:srgbClr val="76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09" name="Freeform 7106"/>
            <p:cNvSpPr>
              <a:spLocks/>
            </p:cNvSpPr>
            <p:nvPr userDrawn="1"/>
          </p:nvSpPr>
          <p:spPr bwMode="auto">
            <a:xfrm>
              <a:off x="1590676" y="-1400176"/>
              <a:ext cx="323850" cy="427038"/>
            </a:xfrm>
            <a:custGeom>
              <a:avLst/>
              <a:gdLst>
                <a:gd name="T0" fmla="*/ 75 w 86"/>
                <a:gd name="T1" fmla="*/ 100 h 113"/>
                <a:gd name="T2" fmla="*/ 43 w 86"/>
                <a:gd name="T3" fmla="*/ 113 h 113"/>
                <a:gd name="T4" fmla="*/ 12 w 86"/>
                <a:gd name="T5" fmla="*/ 100 h 113"/>
                <a:gd name="T6" fmla="*/ 0 w 86"/>
                <a:gd name="T7" fmla="*/ 56 h 113"/>
                <a:gd name="T8" fmla="*/ 12 w 86"/>
                <a:gd name="T9" fmla="*/ 12 h 113"/>
                <a:gd name="T10" fmla="*/ 43 w 86"/>
                <a:gd name="T11" fmla="*/ 0 h 113"/>
                <a:gd name="T12" fmla="*/ 86 w 86"/>
                <a:gd name="T13" fmla="*/ 37 h 113"/>
                <a:gd name="T14" fmla="*/ 59 w 86"/>
                <a:gd name="T15" fmla="*/ 37 h 113"/>
                <a:gd name="T16" fmla="*/ 43 w 86"/>
                <a:gd name="T17" fmla="*/ 24 h 113"/>
                <a:gd name="T18" fmla="*/ 32 w 86"/>
                <a:gd name="T19" fmla="*/ 29 h 113"/>
                <a:gd name="T20" fmla="*/ 28 w 86"/>
                <a:gd name="T21" fmla="*/ 56 h 113"/>
                <a:gd name="T22" fmla="*/ 32 w 86"/>
                <a:gd name="T23" fmla="*/ 84 h 113"/>
                <a:gd name="T24" fmla="*/ 43 w 86"/>
                <a:gd name="T25" fmla="*/ 89 h 113"/>
                <a:gd name="T26" fmla="*/ 55 w 86"/>
                <a:gd name="T27" fmla="*/ 84 h 113"/>
                <a:gd name="T28" fmla="*/ 59 w 86"/>
                <a:gd name="T29" fmla="*/ 72 h 113"/>
                <a:gd name="T30" fmla="*/ 59 w 86"/>
                <a:gd name="T31" fmla="*/ 71 h 113"/>
                <a:gd name="T32" fmla="*/ 43 w 86"/>
                <a:gd name="T33" fmla="*/ 71 h 113"/>
                <a:gd name="T34" fmla="*/ 43 w 86"/>
                <a:gd name="T35" fmla="*/ 48 h 113"/>
                <a:gd name="T36" fmla="*/ 86 w 86"/>
                <a:gd name="T37" fmla="*/ 48 h 113"/>
                <a:gd name="T38" fmla="*/ 86 w 86"/>
                <a:gd name="T39" fmla="*/ 63 h 113"/>
                <a:gd name="T40" fmla="*/ 75 w 86"/>
                <a:gd name="T41" fmla="*/ 10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 h="113">
                  <a:moveTo>
                    <a:pt x="75" y="100"/>
                  </a:moveTo>
                  <a:cubicBezTo>
                    <a:pt x="66" y="110"/>
                    <a:pt x="55" y="113"/>
                    <a:pt x="43" y="113"/>
                  </a:cubicBezTo>
                  <a:cubicBezTo>
                    <a:pt x="30" y="113"/>
                    <a:pt x="20" y="109"/>
                    <a:pt x="12" y="100"/>
                  </a:cubicBezTo>
                  <a:cubicBezTo>
                    <a:pt x="0" y="89"/>
                    <a:pt x="0" y="73"/>
                    <a:pt x="0" y="56"/>
                  </a:cubicBezTo>
                  <a:cubicBezTo>
                    <a:pt x="0" y="40"/>
                    <a:pt x="0" y="24"/>
                    <a:pt x="12" y="12"/>
                  </a:cubicBezTo>
                  <a:cubicBezTo>
                    <a:pt x="20" y="4"/>
                    <a:pt x="29" y="0"/>
                    <a:pt x="43" y="0"/>
                  </a:cubicBezTo>
                  <a:cubicBezTo>
                    <a:pt x="71" y="0"/>
                    <a:pt x="84" y="18"/>
                    <a:pt x="86" y="37"/>
                  </a:cubicBezTo>
                  <a:cubicBezTo>
                    <a:pt x="59" y="37"/>
                    <a:pt x="59" y="37"/>
                    <a:pt x="59" y="37"/>
                  </a:cubicBezTo>
                  <a:cubicBezTo>
                    <a:pt x="56" y="28"/>
                    <a:pt x="52" y="24"/>
                    <a:pt x="43" y="24"/>
                  </a:cubicBezTo>
                  <a:cubicBezTo>
                    <a:pt x="38" y="24"/>
                    <a:pt x="34" y="26"/>
                    <a:pt x="32" y="29"/>
                  </a:cubicBezTo>
                  <a:cubicBezTo>
                    <a:pt x="29" y="32"/>
                    <a:pt x="28" y="36"/>
                    <a:pt x="28" y="56"/>
                  </a:cubicBezTo>
                  <a:cubicBezTo>
                    <a:pt x="28" y="77"/>
                    <a:pt x="29" y="81"/>
                    <a:pt x="32" y="84"/>
                  </a:cubicBezTo>
                  <a:cubicBezTo>
                    <a:pt x="34" y="87"/>
                    <a:pt x="38" y="89"/>
                    <a:pt x="43" y="89"/>
                  </a:cubicBezTo>
                  <a:cubicBezTo>
                    <a:pt x="48" y="89"/>
                    <a:pt x="52" y="87"/>
                    <a:pt x="55" y="84"/>
                  </a:cubicBezTo>
                  <a:cubicBezTo>
                    <a:pt x="58" y="81"/>
                    <a:pt x="59" y="77"/>
                    <a:pt x="59" y="72"/>
                  </a:cubicBezTo>
                  <a:cubicBezTo>
                    <a:pt x="59" y="71"/>
                    <a:pt x="59" y="71"/>
                    <a:pt x="59" y="71"/>
                  </a:cubicBezTo>
                  <a:cubicBezTo>
                    <a:pt x="43" y="71"/>
                    <a:pt x="43" y="71"/>
                    <a:pt x="43" y="71"/>
                  </a:cubicBezTo>
                  <a:cubicBezTo>
                    <a:pt x="43" y="48"/>
                    <a:pt x="43" y="48"/>
                    <a:pt x="43" y="48"/>
                  </a:cubicBezTo>
                  <a:cubicBezTo>
                    <a:pt x="86" y="48"/>
                    <a:pt x="86" y="48"/>
                    <a:pt x="86" y="48"/>
                  </a:cubicBezTo>
                  <a:cubicBezTo>
                    <a:pt x="86" y="63"/>
                    <a:pt x="86" y="63"/>
                    <a:pt x="86" y="63"/>
                  </a:cubicBezTo>
                  <a:cubicBezTo>
                    <a:pt x="86" y="81"/>
                    <a:pt x="84" y="92"/>
                    <a:pt x="75" y="1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32" name="Freeform 7107"/>
            <p:cNvSpPr>
              <a:spLocks noEditPoints="1"/>
            </p:cNvSpPr>
            <p:nvPr userDrawn="1"/>
          </p:nvSpPr>
          <p:spPr bwMode="auto">
            <a:xfrm>
              <a:off x="1989138" y="-1397001"/>
              <a:ext cx="307975" cy="419100"/>
            </a:xfrm>
            <a:custGeom>
              <a:avLst/>
              <a:gdLst>
                <a:gd name="T0" fmla="*/ 44 w 82"/>
                <a:gd name="T1" fmla="*/ 71 h 111"/>
                <a:gd name="T2" fmla="*/ 27 w 82"/>
                <a:gd name="T3" fmla="*/ 71 h 111"/>
                <a:gd name="T4" fmla="*/ 27 w 82"/>
                <a:gd name="T5" fmla="*/ 111 h 111"/>
                <a:gd name="T6" fmla="*/ 0 w 82"/>
                <a:gd name="T7" fmla="*/ 111 h 111"/>
                <a:gd name="T8" fmla="*/ 0 w 82"/>
                <a:gd name="T9" fmla="*/ 0 h 111"/>
                <a:gd name="T10" fmla="*/ 44 w 82"/>
                <a:gd name="T11" fmla="*/ 0 h 111"/>
                <a:gd name="T12" fmla="*/ 82 w 82"/>
                <a:gd name="T13" fmla="*/ 35 h 111"/>
                <a:gd name="T14" fmla="*/ 44 w 82"/>
                <a:gd name="T15" fmla="*/ 71 h 111"/>
                <a:gd name="T16" fmla="*/ 43 w 82"/>
                <a:gd name="T17" fmla="*/ 24 h 111"/>
                <a:gd name="T18" fmla="*/ 27 w 82"/>
                <a:gd name="T19" fmla="*/ 24 h 111"/>
                <a:gd name="T20" fmla="*/ 27 w 82"/>
                <a:gd name="T21" fmla="*/ 47 h 111"/>
                <a:gd name="T22" fmla="*/ 43 w 82"/>
                <a:gd name="T23" fmla="*/ 47 h 111"/>
                <a:gd name="T24" fmla="*/ 55 w 82"/>
                <a:gd name="T25" fmla="*/ 35 h 111"/>
                <a:gd name="T26" fmla="*/ 43 w 82"/>
                <a:gd name="T27" fmla="*/ 2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11">
                  <a:moveTo>
                    <a:pt x="44" y="71"/>
                  </a:moveTo>
                  <a:cubicBezTo>
                    <a:pt x="27" y="71"/>
                    <a:pt x="27" y="71"/>
                    <a:pt x="27" y="71"/>
                  </a:cubicBezTo>
                  <a:cubicBezTo>
                    <a:pt x="27" y="111"/>
                    <a:pt x="27" y="111"/>
                    <a:pt x="27" y="111"/>
                  </a:cubicBezTo>
                  <a:cubicBezTo>
                    <a:pt x="0" y="111"/>
                    <a:pt x="0" y="111"/>
                    <a:pt x="0" y="111"/>
                  </a:cubicBezTo>
                  <a:cubicBezTo>
                    <a:pt x="0" y="0"/>
                    <a:pt x="0" y="0"/>
                    <a:pt x="0" y="0"/>
                  </a:cubicBezTo>
                  <a:cubicBezTo>
                    <a:pt x="44" y="0"/>
                    <a:pt x="44" y="0"/>
                    <a:pt x="44" y="0"/>
                  </a:cubicBezTo>
                  <a:cubicBezTo>
                    <a:pt x="69" y="0"/>
                    <a:pt x="82" y="17"/>
                    <a:pt x="82" y="35"/>
                  </a:cubicBezTo>
                  <a:cubicBezTo>
                    <a:pt x="82" y="54"/>
                    <a:pt x="69" y="71"/>
                    <a:pt x="44" y="71"/>
                  </a:cubicBezTo>
                  <a:close/>
                  <a:moveTo>
                    <a:pt x="43" y="24"/>
                  </a:moveTo>
                  <a:cubicBezTo>
                    <a:pt x="27" y="24"/>
                    <a:pt x="27" y="24"/>
                    <a:pt x="27" y="24"/>
                  </a:cubicBezTo>
                  <a:cubicBezTo>
                    <a:pt x="27" y="47"/>
                    <a:pt x="27" y="47"/>
                    <a:pt x="27" y="47"/>
                  </a:cubicBezTo>
                  <a:cubicBezTo>
                    <a:pt x="43" y="47"/>
                    <a:pt x="43" y="47"/>
                    <a:pt x="43" y="47"/>
                  </a:cubicBezTo>
                  <a:cubicBezTo>
                    <a:pt x="50" y="47"/>
                    <a:pt x="55" y="41"/>
                    <a:pt x="55" y="35"/>
                  </a:cubicBezTo>
                  <a:cubicBezTo>
                    <a:pt x="55" y="30"/>
                    <a:pt x="50" y="24"/>
                    <a:pt x="43"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33" name="Freeform 7108"/>
            <p:cNvSpPr>
              <a:spLocks/>
            </p:cNvSpPr>
            <p:nvPr userDrawn="1"/>
          </p:nvSpPr>
          <p:spPr bwMode="auto">
            <a:xfrm>
              <a:off x="2354263" y="-1397001"/>
              <a:ext cx="319088" cy="423863"/>
            </a:xfrm>
            <a:custGeom>
              <a:avLst/>
              <a:gdLst>
                <a:gd name="T0" fmla="*/ 42 w 85"/>
                <a:gd name="T1" fmla="*/ 112 h 112"/>
                <a:gd name="T2" fmla="*/ 0 w 85"/>
                <a:gd name="T3" fmla="*/ 72 h 112"/>
                <a:gd name="T4" fmla="*/ 0 w 85"/>
                <a:gd name="T5" fmla="*/ 0 h 112"/>
                <a:gd name="T6" fmla="*/ 28 w 85"/>
                <a:gd name="T7" fmla="*/ 0 h 112"/>
                <a:gd name="T8" fmla="*/ 28 w 85"/>
                <a:gd name="T9" fmla="*/ 71 h 112"/>
                <a:gd name="T10" fmla="*/ 42 w 85"/>
                <a:gd name="T11" fmla="*/ 88 h 112"/>
                <a:gd name="T12" fmla="*/ 57 w 85"/>
                <a:gd name="T13" fmla="*/ 71 h 112"/>
                <a:gd name="T14" fmla="*/ 57 w 85"/>
                <a:gd name="T15" fmla="*/ 0 h 112"/>
                <a:gd name="T16" fmla="*/ 85 w 85"/>
                <a:gd name="T17" fmla="*/ 0 h 112"/>
                <a:gd name="T18" fmla="*/ 85 w 85"/>
                <a:gd name="T19" fmla="*/ 72 h 112"/>
                <a:gd name="T20" fmla="*/ 42 w 85"/>
                <a:gd name="T2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2">
                  <a:moveTo>
                    <a:pt x="42" y="112"/>
                  </a:moveTo>
                  <a:cubicBezTo>
                    <a:pt x="19" y="112"/>
                    <a:pt x="0" y="96"/>
                    <a:pt x="0" y="72"/>
                  </a:cubicBezTo>
                  <a:cubicBezTo>
                    <a:pt x="0" y="0"/>
                    <a:pt x="0" y="0"/>
                    <a:pt x="0" y="0"/>
                  </a:cubicBezTo>
                  <a:cubicBezTo>
                    <a:pt x="28" y="0"/>
                    <a:pt x="28" y="0"/>
                    <a:pt x="28" y="0"/>
                  </a:cubicBezTo>
                  <a:cubicBezTo>
                    <a:pt x="28" y="71"/>
                    <a:pt x="28" y="71"/>
                    <a:pt x="28" y="71"/>
                  </a:cubicBezTo>
                  <a:cubicBezTo>
                    <a:pt x="28" y="82"/>
                    <a:pt x="33" y="88"/>
                    <a:pt x="42" y="88"/>
                  </a:cubicBezTo>
                  <a:cubicBezTo>
                    <a:pt x="51" y="88"/>
                    <a:pt x="57" y="82"/>
                    <a:pt x="57" y="71"/>
                  </a:cubicBezTo>
                  <a:cubicBezTo>
                    <a:pt x="57" y="0"/>
                    <a:pt x="57" y="0"/>
                    <a:pt x="57" y="0"/>
                  </a:cubicBezTo>
                  <a:cubicBezTo>
                    <a:pt x="85" y="0"/>
                    <a:pt x="85" y="0"/>
                    <a:pt x="85" y="0"/>
                  </a:cubicBezTo>
                  <a:cubicBezTo>
                    <a:pt x="85" y="72"/>
                    <a:pt x="85" y="72"/>
                    <a:pt x="85" y="72"/>
                  </a:cubicBezTo>
                  <a:cubicBezTo>
                    <a:pt x="85" y="96"/>
                    <a:pt x="65" y="112"/>
                    <a:pt x="42" y="1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34" name="Freeform 7109"/>
            <p:cNvSpPr>
              <a:spLocks/>
            </p:cNvSpPr>
            <p:nvPr userDrawn="1"/>
          </p:nvSpPr>
          <p:spPr bwMode="auto">
            <a:xfrm>
              <a:off x="2809876" y="-1397001"/>
              <a:ext cx="115888" cy="173038"/>
            </a:xfrm>
            <a:custGeom>
              <a:avLst/>
              <a:gdLst>
                <a:gd name="T0" fmla="*/ 42 w 73"/>
                <a:gd name="T1" fmla="*/ 10 h 109"/>
                <a:gd name="T2" fmla="*/ 42 w 73"/>
                <a:gd name="T3" fmla="*/ 109 h 109"/>
                <a:gd name="T4" fmla="*/ 30 w 73"/>
                <a:gd name="T5" fmla="*/ 109 h 109"/>
                <a:gd name="T6" fmla="*/ 30 w 73"/>
                <a:gd name="T7" fmla="*/ 10 h 109"/>
                <a:gd name="T8" fmla="*/ 0 w 73"/>
                <a:gd name="T9" fmla="*/ 10 h 109"/>
                <a:gd name="T10" fmla="*/ 0 w 73"/>
                <a:gd name="T11" fmla="*/ 0 h 109"/>
                <a:gd name="T12" fmla="*/ 73 w 73"/>
                <a:gd name="T13" fmla="*/ 0 h 109"/>
                <a:gd name="T14" fmla="*/ 73 w 73"/>
                <a:gd name="T15" fmla="*/ 10 h 109"/>
                <a:gd name="T16" fmla="*/ 42 w 73"/>
                <a:gd name="T17" fmla="*/ 1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09">
                  <a:moveTo>
                    <a:pt x="42" y="10"/>
                  </a:moveTo>
                  <a:lnTo>
                    <a:pt x="42" y="109"/>
                  </a:lnTo>
                  <a:lnTo>
                    <a:pt x="30" y="109"/>
                  </a:lnTo>
                  <a:lnTo>
                    <a:pt x="30" y="10"/>
                  </a:lnTo>
                  <a:lnTo>
                    <a:pt x="0" y="10"/>
                  </a:lnTo>
                  <a:lnTo>
                    <a:pt x="0" y="0"/>
                  </a:lnTo>
                  <a:lnTo>
                    <a:pt x="73" y="0"/>
                  </a:lnTo>
                  <a:lnTo>
                    <a:pt x="73" y="10"/>
                  </a:lnTo>
                  <a:lnTo>
                    <a:pt x="4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35" name="Freeform 7110"/>
            <p:cNvSpPr>
              <a:spLocks/>
            </p:cNvSpPr>
            <p:nvPr userDrawn="1"/>
          </p:nvSpPr>
          <p:spPr bwMode="auto">
            <a:xfrm>
              <a:off x="2963863" y="-1397001"/>
              <a:ext cx="107950" cy="173038"/>
            </a:xfrm>
            <a:custGeom>
              <a:avLst/>
              <a:gdLst>
                <a:gd name="T0" fmla="*/ 0 w 68"/>
                <a:gd name="T1" fmla="*/ 109 h 109"/>
                <a:gd name="T2" fmla="*/ 0 w 68"/>
                <a:gd name="T3" fmla="*/ 0 h 109"/>
                <a:gd name="T4" fmla="*/ 68 w 68"/>
                <a:gd name="T5" fmla="*/ 0 h 109"/>
                <a:gd name="T6" fmla="*/ 68 w 68"/>
                <a:gd name="T7" fmla="*/ 10 h 109"/>
                <a:gd name="T8" fmla="*/ 12 w 68"/>
                <a:gd name="T9" fmla="*/ 10 h 109"/>
                <a:gd name="T10" fmla="*/ 12 w 68"/>
                <a:gd name="T11" fmla="*/ 48 h 109"/>
                <a:gd name="T12" fmla="*/ 61 w 68"/>
                <a:gd name="T13" fmla="*/ 48 h 109"/>
                <a:gd name="T14" fmla="*/ 61 w 68"/>
                <a:gd name="T15" fmla="*/ 59 h 109"/>
                <a:gd name="T16" fmla="*/ 12 w 68"/>
                <a:gd name="T17" fmla="*/ 59 h 109"/>
                <a:gd name="T18" fmla="*/ 12 w 68"/>
                <a:gd name="T19" fmla="*/ 98 h 109"/>
                <a:gd name="T20" fmla="*/ 68 w 68"/>
                <a:gd name="T21" fmla="*/ 98 h 109"/>
                <a:gd name="T22" fmla="*/ 68 w 68"/>
                <a:gd name="T23" fmla="*/ 109 h 109"/>
                <a:gd name="T24" fmla="*/ 0 w 68"/>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09">
                  <a:moveTo>
                    <a:pt x="0" y="109"/>
                  </a:moveTo>
                  <a:lnTo>
                    <a:pt x="0" y="0"/>
                  </a:lnTo>
                  <a:lnTo>
                    <a:pt x="68" y="0"/>
                  </a:lnTo>
                  <a:lnTo>
                    <a:pt x="68" y="10"/>
                  </a:lnTo>
                  <a:lnTo>
                    <a:pt x="12" y="10"/>
                  </a:lnTo>
                  <a:lnTo>
                    <a:pt x="12" y="48"/>
                  </a:lnTo>
                  <a:lnTo>
                    <a:pt x="61" y="48"/>
                  </a:lnTo>
                  <a:lnTo>
                    <a:pt x="61" y="59"/>
                  </a:lnTo>
                  <a:lnTo>
                    <a:pt x="12" y="59"/>
                  </a:lnTo>
                  <a:lnTo>
                    <a:pt x="12" y="98"/>
                  </a:lnTo>
                  <a:lnTo>
                    <a:pt x="68" y="98"/>
                  </a:lnTo>
                  <a:lnTo>
                    <a:pt x="68"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36" name="Freeform 7111"/>
            <p:cNvSpPr>
              <a:spLocks/>
            </p:cNvSpPr>
            <p:nvPr userDrawn="1"/>
          </p:nvSpPr>
          <p:spPr bwMode="auto">
            <a:xfrm>
              <a:off x="3101976" y="-1400176"/>
              <a:ext cx="125413" cy="176213"/>
            </a:xfrm>
            <a:custGeom>
              <a:avLst/>
              <a:gdLst>
                <a:gd name="T0" fmla="*/ 17 w 33"/>
                <a:gd name="T1" fmla="*/ 47 h 47"/>
                <a:gd name="T2" fmla="*/ 5 w 33"/>
                <a:gd name="T3" fmla="*/ 42 h 47"/>
                <a:gd name="T4" fmla="*/ 0 w 33"/>
                <a:gd name="T5" fmla="*/ 24 h 47"/>
                <a:gd name="T6" fmla="*/ 5 w 33"/>
                <a:gd name="T7" fmla="*/ 5 h 47"/>
                <a:gd name="T8" fmla="*/ 17 w 33"/>
                <a:gd name="T9" fmla="*/ 0 h 47"/>
                <a:gd name="T10" fmla="*/ 33 w 33"/>
                <a:gd name="T11" fmla="*/ 14 h 47"/>
                <a:gd name="T12" fmla="*/ 28 w 33"/>
                <a:gd name="T13" fmla="*/ 14 h 47"/>
                <a:gd name="T14" fmla="*/ 17 w 33"/>
                <a:gd name="T15" fmla="*/ 5 h 47"/>
                <a:gd name="T16" fmla="*/ 9 w 33"/>
                <a:gd name="T17" fmla="*/ 8 h 47"/>
                <a:gd name="T18" fmla="*/ 5 w 33"/>
                <a:gd name="T19" fmla="*/ 24 h 47"/>
                <a:gd name="T20" fmla="*/ 9 w 33"/>
                <a:gd name="T21" fmla="*/ 40 h 47"/>
                <a:gd name="T22" fmla="*/ 17 w 33"/>
                <a:gd name="T23" fmla="*/ 43 h 47"/>
                <a:gd name="T24" fmla="*/ 28 w 33"/>
                <a:gd name="T25" fmla="*/ 33 h 47"/>
                <a:gd name="T26" fmla="*/ 33 w 33"/>
                <a:gd name="T27" fmla="*/ 33 h 47"/>
                <a:gd name="T28" fmla="*/ 17 w 33"/>
                <a:gd name="T2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47">
                  <a:moveTo>
                    <a:pt x="17" y="47"/>
                  </a:moveTo>
                  <a:cubicBezTo>
                    <a:pt x="12" y="47"/>
                    <a:pt x="8" y="46"/>
                    <a:pt x="5" y="42"/>
                  </a:cubicBezTo>
                  <a:cubicBezTo>
                    <a:pt x="0" y="38"/>
                    <a:pt x="0" y="34"/>
                    <a:pt x="0" y="24"/>
                  </a:cubicBezTo>
                  <a:cubicBezTo>
                    <a:pt x="0" y="14"/>
                    <a:pt x="0" y="9"/>
                    <a:pt x="5" y="5"/>
                  </a:cubicBezTo>
                  <a:cubicBezTo>
                    <a:pt x="8" y="2"/>
                    <a:pt x="12" y="0"/>
                    <a:pt x="17" y="0"/>
                  </a:cubicBezTo>
                  <a:cubicBezTo>
                    <a:pt x="25" y="0"/>
                    <a:pt x="31" y="5"/>
                    <a:pt x="33" y="14"/>
                  </a:cubicBezTo>
                  <a:cubicBezTo>
                    <a:pt x="28" y="14"/>
                    <a:pt x="28" y="14"/>
                    <a:pt x="28" y="14"/>
                  </a:cubicBezTo>
                  <a:cubicBezTo>
                    <a:pt x="26" y="8"/>
                    <a:pt x="22" y="5"/>
                    <a:pt x="17" y="5"/>
                  </a:cubicBezTo>
                  <a:cubicBezTo>
                    <a:pt x="14" y="5"/>
                    <a:pt x="11" y="6"/>
                    <a:pt x="9" y="8"/>
                  </a:cubicBezTo>
                  <a:cubicBezTo>
                    <a:pt x="6" y="11"/>
                    <a:pt x="5" y="14"/>
                    <a:pt x="5" y="24"/>
                  </a:cubicBezTo>
                  <a:cubicBezTo>
                    <a:pt x="5" y="33"/>
                    <a:pt x="6" y="37"/>
                    <a:pt x="9" y="40"/>
                  </a:cubicBezTo>
                  <a:cubicBezTo>
                    <a:pt x="11" y="42"/>
                    <a:pt x="14" y="43"/>
                    <a:pt x="17" y="43"/>
                  </a:cubicBezTo>
                  <a:cubicBezTo>
                    <a:pt x="22" y="43"/>
                    <a:pt x="26" y="39"/>
                    <a:pt x="28" y="33"/>
                  </a:cubicBezTo>
                  <a:cubicBezTo>
                    <a:pt x="33" y="33"/>
                    <a:pt x="33" y="33"/>
                    <a:pt x="33" y="33"/>
                  </a:cubicBezTo>
                  <a:cubicBezTo>
                    <a:pt x="31" y="42"/>
                    <a:pt x="25" y="47"/>
                    <a:pt x="17"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37" name="Freeform 7112"/>
            <p:cNvSpPr>
              <a:spLocks/>
            </p:cNvSpPr>
            <p:nvPr userDrawn="1"/>
          </p:nvSpPr>
          <p:spPr bwMode="auto">
            <a:xfrm>
              <a:off x="3268663" y="-1397001"/>
              <a:ext cx="119063" cy="173038"/>
            </a:xfrm>
            <a:custGeom>
              <a:avLst/>
              <a:gdLst>
                <a:gd name="T0" fmla="*/ 64 w 75"/>
                <a:gd name="T1" fmla="*/ 109 h 109"/>
                <a:gd name="T2" fmla="*/ 64 w 75"/>
                <a:gd name="T3" fmla="*/ 59 h 109"/>
                <a:gd name="T4" fmla="*/ 11 w 75"/>
                <a:gd name="T5" fmla="*/ 59 h 109"/>
                <a:gd name="T6" fmla="*/ 11 w 75"/>
                <a:gd name="T7" fmla="*/ 109 h 109"/>
                <a:gd name="T8" fmla="*/ 0 w 75"/>
                <a:gd name="T9" fmla="*/ 109 h 109"/>
                <a:gd name="T10" fmla="*/ 0 w 75"/>
                <a:gd name="T11" fmla="*/ 0 h 109"/>
                <a:gd name="T12" fmla="*/ 11 w 75"/>
                <a:gd name="T13" fmla="*/ 0 h 109"/>
                <a:gd name="T14" fmla="*/ 11 w 75"/>
                <a:gd name="T15" fmla="*/ 48 h 109"/>
                <a:gd name="T16" fmla="*/ 64 w 75"/>
                <a:gd name="T17" fmla="*/ 48 h 109"/>
                <a:gd name="T18" fmla="*/ 64 w 75"/>
                <a:gd name="T19" fmla="*/ 0 h 109"/>
                <a:gd name="T20" fmla="*/ 75 w 75"/>
                <a:gd name="T21" fmla="*/ 0 h 109"/>
                <a:gd name="T22" fmla="*/ 75 w 75"/>
                <a:gd name="T23" fmla="*/ 109 h 109"/>
                <a:gd name="T24" fmla="*/ 64 w 75"/>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9">
                  <a:moveTo>
                    <a:pt x="64" y="109"/>
                  </a:moveTo>
                  <a:lnTo>
                    <a:pt x="64" y="59"/>
                  </a:lnTo>
                  <a:lnTo>
                    <a:pt x="11" y="59"/>
                  </a:lnTo>
                  <a:lnTo>
                    <a:pt x="11" y="109"/>
                  </a:lnTo>
                  <a:lnTo>
                    <a:pt x="0" y="109"/>
                  </a:lnTo>
                  <a:lnTo>
                    <a:pt x="0" y="0"/>
                  </a:lnTo>
                  <a:lnTo>
                    <a:pt x="11" y="0"/>
                  </a:lnTo>
                  <a:lnTo>
                    <a:pt x="11" y="48"/>
                  </a:lnTo>
                  <a:lnTo>
                    <a:pt x="64" y="48"/>
                  </a:lnTo>
                  <a:lnTo>
                    <a:pt x="64" y="0"/>
                  </a:lnTo>
                  <a:lnTo>
                    <a:pt x="75" y="0"/>
                  </a:lnTo>
                  <a:lnTo>
                    <a:pt x="75" y="109"/>
                  </a:lnTo>
                  <a:lnTo>
                    <a:pt x="64"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38" name="Freeform 7113"/>
            <p:cNvSpPr>
              <a:spLocks/>
            </p:cNvSpPr>
            <p:nvPr userDrawn="1"/>
          </p:nvSpPr>
          <p:spPr bwMode="auto">
            <a:xfrm>
              <a:off x="3436938" y="-1397001"/>
              <a:ext cx="128588" cy="173038"/>
            </a:xfrm>
            <a:custGeom>
              <a:avLst/>
              <a:gdLst>
                <a:gd name="T0" fmla="*/ 71 w 81"/>
                <a:gd name="T1" fmla="*/ 109 h 109"/>
                <a:gd name="T2" fmla="*/ 12 w 81"/>
                <a:gd name="T3" fmla="*/ 21 h 109"/>
                <a:gd name="T4" fmla="*/ 12 w 81"/>
                <a:gd name="T5" fmla="*/ 109 h 109"/>
                <a:gd name="T6" fmla="*/ 0 w 81"/>
                <a:gd name="T7" fmla="*/ 109 h 109"/>
                <a:gd name="T8" fmla="*/ 0 w 81"/>
                <a:gd name="T9" fmla="*/ 0 h 109"/>
                <a:gd name="T10" fmla="*/ 12 w 81"/>
                <a:gd name="T11" fmla="*/ 0 h 109"/>
                <a:gd name="T12" fmla="*/ 69 w 81"/>
                <a:gd name="T13" fmla="*/ 88 h 109"/>
                <a:gd name="T14" fmla="*/ 69 w 81"/>
                <a:gd name="T15" fmla="*/ 0 h 109"/>
                <a:gd name="T16" fmla="*/ 81 w 81"/>
                <a:gd name="T17" fmla="*/ 0 h 109"/>
                <a:gd name="T18" fmla="*/ 81 w 81"/>
                <a:gd name="T19" fmla="*/ 109 h 109"/>
                <a:gd name="T20" fmla="*/ 71 w 81"/>
                <a:gd name="T21"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9">
                  <a:moveTo>
                    <a:pt x="71" y="109"/>
                  </a:moveTo>
                  <a:lnTo>
                    <a:pt x="12" y="21"/>
                  </a:lnTo>
                  <a:lnTo>
                    <a:pt x="12" y="109"/>
                  </a:lnTo>
                  <a:lnTo>
                    <a:pt x="0" y="109"/>
                  </a:lnTo>
                  <a:lnTo>
                    <a:pt x="0" y="0"/>
                  </a:lnTo>
                  <a:lnTo>
                    <a:pt x="12" y="0"/>
                  </a:lnTo>
                  <a:lnTo>
                    <a:pt x="69" y="88"/>
                  </a:lnTo>
                  <a:lnTo>
                    <a:pt x="69" y="0"/>
                  </a:lnTo>
                  <a:lnTo>
                    <a:pt x="81" y="0"/>
                  </a:lnTo>
                  <a:lnTo>
                    <a:pt x="81" y="109"/>
                  </a:lnTo>
                  <a:lnTo>
                    <a:pt x="71"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39" name="Freeform 7114"/>
            <p:cNvSpPr>
              <a:spLocks noEditPoints="1"/>
            </p:cNvSpPr>
            <p:nvPr userDrawn="1"/>
          </p:nvSpPr>
          <p:spPr bwMode="auto">
            <a:xfrm>
              <a:off x="3609976" y="-1400176"/>
              <a:ext cx="123825" cy="176213"/>
            </a:xfrm>
            <a:custGeom>
              <a:avLst/>
              <a:gdLst>
                <a:gd name="T0" fmla="*/ 28 w 33"/>
                <a:gd name="T1" fmla="*/ 42 h 47"/>
                <a:gd name="T2" fmla="*/ 16 w 33"/>
                <a:gd name="T3" fmla="*/ 47 h 47"/>
                <a:gd name="T4" fmla="*/ 5 w 33"/>
                <a:gd name="T5" fmla="*/ 42 h 47"/>
                <a:gd name="T6" fmla="*/ 0 w 33"/>
                <a:gd name="T7" fmla="*/ 24 h 47"/>
                <a:gd name="T8" fmla="*/ 5 w 33"/>
                <a:gd name="T9" fmla="*/ 5 h 47"/>
                <a:gd name="T10" fmla="*/ 16 w 33"/>
                <a:gd name="T11" fmla="*/ 0 h 47"/>
                <a:gd name="T12" fmla="*/ 28 w 33"/>
                <a:gd name="T13" fmla="*/ 5 h 47"/>
                <a:gd name="T14" fmla="*/ 33 w 33"/>
                <a:gd name="T15" fmla="*/ 24 h 47"/>
                <a:gd name="T16" fmla="*/ 28 w 33"/>
                <a:gd name="T17" fmla="*/ 42 h 47"/>
                <a:gd name="T18" fmla="*/ 24 w 33"/>
                <a:gd name="T19" fmla="*/ 8 h 47"/>
                <a:gd name="T20" fmla="*/ 16 w 33"/>
                <a:gd name="T21" fmla="*/ 5 h 47"/>
                <a:gd name="T22" fmla="*/ 8 w 33"/>
                <a:gd name="T23" fmla="*/ 8 h 47"/>
                <a:gd name="T24" fmla="*/ 5 w 33"/>
                <a:gd name="T25" fmla="*/ 24 h 47"/>
                <a:gd name="T26" fmla="*/ 8 w 33"/>
                <a:gd name="T27" fmla="*/ 40 h 47"/>
                <a:gd name="T28" fmla="*/ 16 w 33"/>
                <a:gd name="T29" fmla="*/ 43 h 47"/>
                <a:gd name="T30" fmla="*/ 24 w 33"/>
                <a:gd name="T31" fmla="*/ 40 h 47"/>
                <a:gd name="T32" fmla="*/ 28 w 33"/>
                <a:gd name="T33" fmla="*/ 24 h 47"/>
                <a:gd name="T34" fmla="*/ 24 w 33"/>
                <a:gd name="T35"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47">
                  <a:moveTo>
                    <a:pt x="28" y="42"/>
                  </a:moveTo>
                  <a:cubicBezTo>
                    <a:pt x="25" y="46"/>
                    <a:pt x="21" y="47"/>
                    <a:pt x="16" y="47"/>
                  </a:cubicBezTo>
                  <a:cubicBezTo>
                    <a:pt x="12" y="47"/>
                    <a:pt x="8" y="46"/>
                    <a:pt x="5" y="42"/>
                  </a:cubicBezTo>
                  <a:cubicBezTo>
                    <a:pt x="0" y="38"/>
                    <a:pt x="0" y="34"/>
                    <a:pt x="0" y="24"/>
                  </a:cubicBezTo>
                  <a:cubicBezTo>
                    <a:pt x="0" y="14"/>
                    <a:pt x="0" y="9"/>
                    <a:pt x="5" y="5"/>
                  </a:cubicBezTo>
                  <a:cubicBezTo>
                    <a:pt x="8" y="2"/>
                    <a:pt x="12" y="0"/>
                    <a:pt x="16" y="0"/>
                  </a:cubicBezTo>
                  <a:cubicBezTo>
                    <a:pt x="21" y="0"/>
                    <a:pt x="25" y="2"/>
                    <a:pt x="28" y="5"/>
                  </a:cubicBezTo>
                  <a:cubicBezTo>
                    <a:pt x="33" y="9"/>
                    <a:pt x="33" y="14"/>
                    <a:pt x="33" y="24"/>
                  </a:cubicBezTo>
                  <a:cubicBezTo>
                    <a:pt x="33" y="34"/>
                    <a:pt x="33" y="38"/>
                    <a:pt x="28" y="42"/>
                  </a:cubicBezTo>
                  <a:close/>
                  <a:moveTo>
                    <a:pt x="24" y="8"/>
                  </a:moveTo>
                  <a:cubicBezTo>
                    <a:pt x="22" y="6"/>
                    <a:pt x="20" y="5"/>
                    <a:pt x="16" y="5"/>
                  </a:cubicBezTo>
                  <a:cubicBezTo>
                    <a:pt x="13" y="5"/>
                    <a:pt x="10" y="6"/>
                    <a:pt x="8" y="8"/>
                  </a:cubicBezTo>
                  <a:cubicBezTo>
                    <a:pt x="6" y="11"/>
                    <a:pt x="5" y="14"/>
                    <a:pt x="5" y="24"/>
                  </a:cubicBezTo>
                  <a:cubicBezTo>
                    <a:pt x="5" y="33"/>
                    <a:pt x="6" y="37"/>
                    <a:pt x="8" y="40"/>
                  </a:cubicBezTo>
                  <a:cubicBezTo>
                    <a:pt x="10" y="42"/>
                    <a:pt x="13" y="43"/>
                    <a:pt x="16" y="43"/>
                  </a:cubicBezTo>
                  <a:cubicBezTo>
                    <a:pt x="20" y="43"/>
                    <a:pt x="22" y="42"/>
                    <a:pt x="24" y="40"/>
                  </a:cubicBezTo>
                  <a:cubicBezTo>
                    <a:pt x="27" y="37"/>
                    <a:pt x="28" y="33"/>
                    <a:pt x="28" y="24"/>
                  </a:cubicBezTo>
                  <a:cubicBezTo>
                    <a:pt x="28" y="14"/>
                    <a:pt x="27" y="11"/>
                    <a:pt x="2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40" name="Freeform 7115"/>
            <p:cNvSpPr>
              <a:spLocks/>
            </p:cNvSpPr>
            <p:nvPr userDrawn="1"/>
          </p:nvSpPr>
          <p:spPr bwMode="auto">
            <a:xfrm>
              <a:off x="3779838" y="-1397001"/>
              <a:ext cx="104775" cy="173038"/>
            </a:xfrm>
            <a:custGeom>
              <a:avLst/>
              <a:gdLst>
                <a:gd name="T0" fmla="*/ 0 w 66"/>
                <a:gd name="T1" fmla="*/ 109 h 109"/>
                <a:gd name="T2" fmla="*/ 0 w 66"/>
                <a:gd name="T3" fmla="*/ 0 h 109"/>
                <a:gd name="T4" fmla="*/ 12 w 66"/>
                <a:gd name="T5" fmla="*/ 0 h 109"/>
                <a:gd name="T6" fmla="*/ 12 w 66"/>
                <a:gd name="T7" fmla="*/ 98 h 109"/>
                <a:gd name="T8" fmla="*/ 66 w 66"/>
                <a:gd name="T9" fmla="*/ 98 h 109"/>
                <a:gd name="T10" fmla="*/ 66 w 66"/>
                <a:gd name="T11" fmla="*/ 109 h 109"/>
                <a:gd name="T12" fmla="*/ 0 w 66"/>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66" h="109">
                  <a:moveTo>
                    <a:pt x="0" y="109"/>
                  </a:moveTo>
                  <a:lnTo>
                    <a:pt x="0" y="0"/>
                  </a:lnTo>
                  <a:lnTo>
                    <a:pt x="12" y="0"/>
                  </a:lnTo>
                  <a:lnTo>
                    <a:pt x="12" y="98"/>
                  </a:lnTo>
                  <a:lnTo>
                    <a:pt x="66" y="98"/>
                  </a:lnTo>
                  <a:lnTo>
                    <a:pt x="66"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41" name="Freeform 7116"/>
            <p:cNvSpPr>
              <a:spLocks noEditPoints="1"/>
            </p:cNvSpPr>
            <p:nvPr userDrawn="1"/>
          </p:nvSpPr>
          <p:spPr bwMode="auto">
            <a:xfrm>
              <a:off x="3914776" y="-1400176"/>
              <a:ext cx="120650" cy="176213"/>
            </a:xfrm>
            <a:custGeom>
              <a:avLst/>
              <a:gdLst>
                <a:gd name="T0" fmla="*/ 28 w 32"/>
                <a:gd name="T1" fmla="*/ 42 h 47"/>
                <a:gd name="T2" fmla="*/ 16 w 32"/>
                <a:gd name="T3" fmla="*/ 47 h 47"/>
                <a:gd name="T4" fmla="*/ 4 w 32"/>
                <a:gd name="T5" fmla="*/ 42 h 47"/>
                <a:gd name="T6" fmla="*/ 0 w 32"/>
                <a:gd name="T7" fmla="*/ 24 h 47"/>
                <a:gd name="T8" fmla="*/ 4 w 32"/>
                <a:gd name="T9" fmla="*/ 5 h 47"/>
                <a:gd name="T10" fmla="*/ 16 w 32"/>
                <a:gd name="T11" fmla="*/ 0 h 47"/>
                <a:gd name="T12" fmla="*/ 28 w 32"/>
                <a:gd name="T13" fmla="*/ 5 h 47"/>
                <a:gd name="T14" fmla="*/ 32 w 32"/>
                <a:gd name="T15" fmla="*/ 24 h 47"/>
                <a:gd name="T16" fmla="*/ 28 w 32"/>
                <a:gd name="T17" fmla="*/ 42 h 47"/>
                <a:gd name="T18" fmla="*/ 24 w 32"/>
                <a:gd name="T19" fmla="*/ 8 h 47"/>
                <a:gd name="T20" fmla="*/ 16 w 32"/>
                <a:gd name="T21" fmla="*/ 5 h 47"/>
                <a:gd name="T22" fmla="*/ 8 w 32"/>
                <a:gd name="T23" fmla="*/ 8 h 47"/>
                <a:gd name="T24" fmla="*/ 5 w 32"/>
                <a:gd name="T25" fmla="*/ 24 h 47"/>
                <a:gd name="T26" fmla="*/ 8 w 32"/>
                <a:gd name="T27" fmla="*/ 40 h 47"/>
                <a:gd name="T28" fmla="*/ 16 w 32"/>
                <a:gd name="T29" fmla="*/ 43 h 47"/>
                <a:gd name="T30" fmla="*/ 24 w 32"/>
                <a:gd name="T31" fmla="*/ 40 h 47"/>
                <a:gd name="T32" fmla="*/ 27 w 32"/>
                <a:gd name="T33" fmla="*/ 24 h 47"/>
                <a:gd name="T34" fmla="*/ 24 w 32"/>
                <a:gd name="T35"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47">
                  <a:moveTo>
                    <a:pt x="28" y="42"/>
                  </a:moveTo>
                  <a:cubicBezTo>
                    <a:pt x="24" y="46"/>
                    <a:pt x="20" y="47"/>
                    <a:pt x="16" y="47"/>
                  </a:cubicBezTo>
                  <a:cubicBezTo>
                    <a:pt x="11" y="47"/>
                    <a:pt x="7" y="46"/>
                    <a:pt x="4" y="42"/>
                  </a:cubicBezTo>
                  <a:cubicBezTo>
                    <a:pt x="0" y="38"/>
                    <a:pt x="0" y="34"/>
                    <a:pt x="0" y="24"/>
                  </a:cubicBezTo>
                  <a:cubicBezTo>
                    <a:pt x="0" y="14"/>
                    <a:pt x="0" y="9"/>
                    <a:pt x="4" y="5"/>
                  </a:cubicBezTo>
                  <a:cubicBezTo>
                    <a:pt x="7" y="2"/>
                    <a:pt x="11" y="0"/>
                    <a:pt x="16" y="0"/>
                  </a:cubicBezTo>
                  <a:cubicBezTo>
                    <a:pt x="20" y="0"/>
                    <a:pt x="24" y="2"/>
                    <a:pt x="28" y="5"/>
                  </a:cubicBezTo>
                  <a:cubicBezTo>
                    <a:pt x="32" y="9"/>
                    <a:pt x="32" y="14"/>
                    <a:pt x="32" y="24"/>
                  </a:cubicBezTo>
                  <a:cubicBezTo>
                    <a:pt x="32" y="34"/>
                    <a:pt x="32" y="38"/>
                    <a:pt x="28" y="42"/>
                  </a:cubicBezTo>
                  <a:close/>
                  <a:moveTo>
                    <a:pt x="24" y="8"/>
                  </a:moveTo>
                  <a:cubicBezTo>
                    <a:pt x="22" y="6"/>
                    <a:pt x="19" y="5"/>
                    <a:pt x="16" y="5"/>
                  </a:cubicBezTo>
                  <a:cubicBezTo>
                    <a:pt x="13" y="5"/>
                    <a:pt x="10" y="6"/>
                    <a:pt x="8" y="8"/>
                  </a:cubicBezTo>
                  <a:cubicBezTo>
                    <a:pt x="5" y="11"/>
                    <a:pt x="5" y="14"/>
                    <a:pt x="5" y="24"/>
                  </a:cubicBezTo>
                  <a:cubicBezTo>
                    <a:pt x="5" y="33"/>
                    <a:pt x="5" y="37"/>
                    <a:pt x="8" y="40"/>
                  </a:cubicBezTo>
                  <a:cubicBezTo>
                    <a:pt x="10" y="42"/>
                    <a:pt x="13" y="43"/>
                    <a:pt x="16" y="43"/>
                  </a:cubicBezTo>
                  <a:cubicBezTo>
                    <a:pt x="19" y="43"/>
                    <a:pt x="22" y="42"/>
                    <a:pt x="24" y="40"/>
                  </a:cubicBezTo>
                  <a:cubicBezTo>
                    <a:pt x="27" y="37"/>
                    <a:pt x="27" y="33"/>
                    <a:pt x="27" y="24"/>
                  </a:cubicBezTo>
                  <a:cubicBezTo>
                    <a:pt x="27" y="14"/>
                    <a:pt x="27" y="11"/>
                    <a:pt x="2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42" name="Freeform 7117"/>
            <p:cNvSpPr>
              <a:spLocks/>
            </p:cNvSpPr>
            <p:nvPr userDrawn="1"/>
          </p:nvSpPr>
          <p:spPr bwMode="auto">
            <a:xfrm>
              <a:off x="4076701" y="-1400176"/>
              <a:ext cx="120650" cy="176213"/>
            </a:xfrm>
            <a:custGeom>
              <a:avLst/>
              <a:gdLst>
                <a:gd name="T0" fmla="*/ 28 w 32"/>
                <a:gd name="T1" fmla="*/ 42 h 47"/>
                <a:gd name="T2" fmla="*/ 16 w 32"/>
                <a:gd name="T3" fmla="*/ 47 h 47"/>
                <a:gd name="T4" fmla="*/ 4 w 32"/>
                <a:gd name="T5" fmla="*/ 42 h 47"/>
                <a:gd name="T6" fmla="*/ 0 w 32"/>
                <a:gd name="T7" fmla="*/ 24 h 47"/>
                <a:gd name="T8" fmla="*/ 4 w 32"/>
                <a:gd name="T9" fmla="*/ 5 h 47"/>
                <a:gd name="T10" fmla="*/ 16 w 32"/>
                <a:gd name="T11" fmla="*/ 0 h 47"/>
                <a:gd name="T12" fmla="*/ 32 w 32"/>
                <a:gd name="T13" fmla="*/ 14 h 47"/>
                <a:gd name="T14" fmla="*/ 27 w 32"/>
                <a:gd name="T15" fmla="*/ 14 h 47"/>
                <a:gd name="T16" fmla="*/ 16 w 32"/>
                <a:gd name="T17" fmla="*/ 5 h 47"/>
                <a:gd name="T18" fmla="*/ 8 w 32"/>
                <a:gd name="T19" fmla="*/ 8 h 47"/>
                <a:gd name="T20" fmla="*/ 5 w 32"/>
                <a:gd name="T21" fmla="*/ 24 h 47"/>
                <a:gd name="T22" fmla="*/ 8 w 32"/>
                <a:gd name="T23" fmla="*/ 40 h 47"/>
                <a:gd name="T24" fmla="*/ 16 w 32"/>
                <a:gd name="T25" fmla="*/ 43 h 47"/>
                <a:gd name="T26" fmla="*/ 25 w 32"/>
                <a:gd name="T27" fmla="*/ 39 h 47"/>
                <a:gd name="T28" fmla="*/ 27 w 32"/>
                <a:gd name="T29" fmla="*/ 30 h 47"/>
                <a:gd name="T30" fmla="*/ 27 w 32"/>
                <a:gd name="T31" fmla="*/ 27 h 47"/>
                <a:gd name="T32" fmla="*/ 16 w 32"/>
                <a:gd name="T33" fmla="*/ 27 h 47"/>
                <a:gd name="T34" fmla="*/ 16 w 32"/>
                <a:gd name="T35" fmla="*/ 23 h 47"/>
                <a:gd name="T36" fmla="*/ 32 w 32"/>
                <a:gd name="T37" fmla="*/ 23 h 47"/>
                <a:gd name="T38" fmla="*/ 32 w 32"/>
                <a:gd name="T39" fmla="*/ 30 h 47"/>
                <a:gd name="T40" fmla="*/ 28 w 32"/>
                <a:gd name="T41"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47">
                  <a:moveTo>
                    <a:pt x="28" y="42"/>
                  </a:moveTo>
                  <a:cubicBezTo>
                    <a:pt x="25" y="45"/>
                    <a:pt x="21" y="47"/>
                    <a:pt x="16" y="47"/>
                  </a:cubicBezTo>
                  <a:cubicBezTo>
                    <a:pt x="11" y="47"/>
                    <a:pt x="7" y="46"/>
                    <a:pt x="4" y="42"/>
                  </a:cubicBezTo>
                  <a:cubicBezTo>
                    <a:pt x="0" y="38"/>
                    <a:pt x="0" y="34"/>
                    <a:pt x="0" y="24"/>
                  </a:cubicBezTo>
                  <a:cubicBezTo>
                    <a:pt x="0" y="14"/>
                    <a:pt x="0" y="9"/>
                    <a:pt x="4" y="5"/>
                  </a:cubicBezTo>
                  <a:cubicBezTo>
                    <a:pt x="7" y="2"/>
                    <a:pt x="11" y="0"/>
                    <a:pt x="16" y="0"/>
                  </a:cubicBezTo>
                  <a:cubicBezTo>
                    <a:pt x="25" y="0"/>
                    <a:pt x="31" y="6"/>
                    <a:pt x="32" y="14"/>
                  </a:cubicBezTo>
                  <a:cubicBezTo>
                    <a:pt x="27" y="14"/>
                    <a:pt x="27" y="14"/>
                    <a:pt x="27" y="14"/>
                  </a:cubicBezTo>
                  <a:cubicBezTo>
                    <a:pt x="26" y="8"/>
                    <a:pt x="22" y="5"/>
                    <a:pt x="16" y="5"/>
                  </a:cubicBezTo>
                  <a:cubicBezTo>
                    <a:pt x="13" y="5"/>
                    <a:pt x="10" y="6"/>
                    <a:pt x="8" y="8"/>
                  </a:cubicBezTo>
                  <a:cubicBezTo>
                    <a:pt x="5" y="11"/>
                    <a:pt x="5" y="14"/>
                    <a:pt x="5" y="24"/>
                  </a:cubicBezTo>
                  <a:cubicBezTo>
                    <a:pt x="5" y="33"/>
                    <a:pt x="5" y="37"/>
                    <a:pt x="8" y="40"/>
                  </a:cubicBezTo>
                  <a:cubicBezTo>
                    <a:pt x="10" y="42"/>
                    <a:pt x="13" y="43"/>
                    <a:pt x="16" y="43"/>
                  </a:cubicBezTo>
                  <a:cubicBezTo>
                    <a:pt x="19" y="43"/>
                    <a:pt x="22" y="41"/>
                    <a:pt x="25" y="39"/>
                  </a:cubicBezTo>
                  <a:cubicBezTo>
                    <a:pt x="26" y="37"/>
                    <a:pt x="27" y="34"/>
                    <a:pt x="27" y="30"/>
                  </a:cubicBezTo>
                  <a:cubicBezTo>
                    <a:pt x="27" y="27"/>
                    <a:pt x="27" y="27"/>
                    <a:pt x="27" y="27"/>
                  </a:cubicBezTo>
                  <a:cubicBezTo>
                    <a:pt x="16" y="27"/>
                    <a:pt x="16" y="27"/>
                    <a:pt x="16" y="27"/>
                  </a:cubicBezTo>
                  <a:cubicBezTo>
                    <a:pt x="16" y="23"/>
                    <a:pt x="16" y="23"/>
                    <a:pt x="16" y="23"/>
                  </a:cubicBezTo>
                  <a:cubicBezTo>
                    <a:pt x="32" y="23"/>
                    <a:pt x="32" y="23"/>
                    <a:pt x="32" y="23"/>
                  </a:cubicBezTo>
                  <a:cubicBezTo>
                    <a:pt x="32" y="30"/>
                    <a:pt x="32" y="30"/>
                    <a:pt x="32" y="30"/>
                  </a:cubicBezTo>
                  <a:cubicBezTo>
                    <a:pt x="32" y="35"/>
                    <a:pt x="31" y="39"/>
                    <a:pt x="28"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43" name="Freeform 7118"/>
            <p:cNvSpPr>
              <a:spLocks/>
            </p:cNvSpPr>
            <p:nvPr userDrawn="1"/>
          </p:nvSpPr>
          <p:spPr bwMode="auto">
            <a:xfrm>
              <a:off x="4219576" y="-1397001"/>
              <a:ext cx="120650" cy="173038"/>
            </a:xfrm>
            <a:custGeom>
              <a:avLst/>
              <a:gdLst>
                <a:gd name="T0" fmla="*/ 45 w 76"/>
                <a:gd name="T1" fmla="*/ 64 h 109"/>
                <a:gd name="T2" fmla="*/ 45 w 76"/>
                <a:gd name="T3" fmla="*/ 109 h 109"/>
                <a:gd name="T4" fmla="*/ 33 w 76"/>
                <a:gd name="T5" fmla="*/ 109 h 109"/>
                <a:gd name="T6" fmla="*/ 33 w 76"/>
                <a:gd name="T7" fmla="*/ 64 h 109"/>
                <a:gd name="T8" fmla="*/ 0 w 76"/>
                <a:gd name="T9" fmla="*/ 0 h 109"/>
                <a:gd name="T10" fmla="*/ 12 w 76"/>
                <a:gd name="T11" fmla="*/ 0 h 109"/>
                <a:gd name="T12" fmla="*/ 38 w 76"/>
                <a:gd name="T13" fmla="*/ 52 h 109"/>
                <a:gd name="T14" fmla="*/ 64 w 76"/>
                <a:gd name="T15" fmla="*/ 0 h 109"/>
                <a:gd name="T16" fmla="*/ 76 w 76"/>
                <a:gd name="T17" fmla="*/ 0 h 109"/>
                <a:gd name="T18" fmla="*/ 45 w 76"/>
                <a:gd name="T19" fmla="*/ 6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09">
                  <a:moveTo>
                    <a:pt x="45" y="64"/>
                  </a:moveTo>
                  <a:lnTo>
                    <a:pt x="45" y="109"/>
                  </a:lnTo>
                  <a:lnTo>
                    <a:pt x="33" y="109"/>
                  </a:lnTo>
                  <a:lnTo>
                    <a:pt x="33" y="64"/>
                  </a:lnTo>
                  <a:lnTo>
                    <a:pt x="0" y="0"/>
                  </a:lnTo>
                  <a:lnTo>
                    <a:pt x="12" y="0"/>
                  </a:lnTo>
                  <a:lnTo>
                    <a:pt x="38" y="52"/>
                  </a:lnTo>
                  <a:lnTo>
                    <a:pt x="64" y="0"/>
                  </a:lnTo>
                  <a:lnTo>
                    <a:pt x="76" y="0"/>
                  </a:lnTo>
                  <a:lnTo>
                    <a:pt x="45"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44" name="Freeform 7119"/>
            <p:cNvSpPr>
              <a:spLocks/>
            </p:cNvSpPr>
            <p:nvPr userDrawn="1"/>
          </p:nvSpPr>
          <p:spPr bwMode="auto">
            <a:xfrm>
              <a:off x="2820988" y="-1155701"/>
              <a:ext cx="119063" cy="177800"/>
            </a:xfrm>
            <a:custGeom>
              <a:avLst/>
              <a:gdLst>
                <a:gd name="T0" fmla="*/ 16 w 32"/>
                <a:gd name="T1" fmla="*/ 47 h 47"/>
                <a:gd name="T2" fmla="*/ 4 w 32"/>
                <a:gd name="T3" fmla="*/ 42 h 47"/>
                <a:gd name="T4" fmla="*/ 0 w 32"/>
                <a:gd name="T5" fmla="*/ 24 h 47"/>
                <a:gd name="T6" fmla="*/ 4 w 32"/>
                <a:gd name="T7" fmla="*/ 5 h 47"/>
                <a:gd name="T8" fmla="*/ 16 w 32"/>
                <a:gd name="T9" fmla="*/ 0 h 47"/>
                <a:gd name="T10" fmla="*/ 32 w 32"/>
                <a:gd name="T11" fmla="*/ 14 h 47"/>
                <a:gd name="T12" fmla="*/ 27 w 32"/>
                <a:gd name="T13" fmla="*/ 14 h 47"/>
                <a:gd name="T14" fmla="*/ 16 w 32"/>
                <a:gd name="T15" fmla="*/ 5 h 47"/>
                <a:gd name="T16" fmla="*/ 8 w 32"/>
                <a:gd name="T17" fmla="*/ 8 h 47"/>
                <a:gd name="T18" fmla="*/ 5 w 32"/>
                <a:gd name="T19" fmla="*/ 24 h 47"/>
                <a:gd name="T20" fmla="*/ 8 w 32"/>
                <a:gd name="T21" fmla="*/ 40 h 47"/>
                <a:gd name="T22" fmla="*/ 16 w 32"/>
                <a:gd name="T23" fmla="*/ 43 h 47"/>
                <a:gd name="T24" fmla="*/ 27 w 32"/>
                <a:gd name="T25" fmla="*/ 33 h 47"/>
                <a:gd name="T26" fmla="*/ 32 w 32"/>
                <a:gd name="T27" fmla="*/ 33 h 47"/>
                <a:gd name="T28" fmla="*/ 16 w 32"/>
                <a:gd name="T2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47">
                  <a:moveTo>
                    <a:pt x="16" y="47"/>
                  </a:moveTo>
                  <a:cubicBezTo>
                    <a:pt x="11" y="47"/>
                    <a:pt x="7" y="46"/>
                    <a:pt x="4" y="42"/>
                  </a:cubicBezTo>
                  <a:cubicBezTo>
                    <a:pt x="0" y="38"/>
                    <a:pt x="0" y="34"/>
                    <a:pt x="0" y="24"/>
                  </a:cubicBezTo>
                  <a:cubicBezTo>
                    <a:pt x="0" y="14"/>
                    <a:pt x="0" y="9"/>
                    <a:pt x="4" y="5"/>
                  </a:cubicBezTo>
                  <a:cubicBezTo>
                    <a:pt x="7" y="2"/>
                    <a:pt x="11" y="0"/>
                    <a:pt x="16" y="0"/>
                  </a:cubicBezTo>
                  <a:cubicBezTo>
                    <a:pt x="24" y="0"/>
                    <a:pt x="30" y="5"/>
                    <a:pt x="32" y="14"/>
                  </a:cubicBezTo>
                  <a:cubicBezTo>
                    <a:pt x="27" y="14"/>
                    <a:pt x="27" y="14"/>
                    <a:pt x="27" y="14"/>
                  </a:cubicBezTo>
                  <a:cubicBezTo>
                    <a:pt x="26" y="8"/>
                    <a:pt x="22" y="5"/>
                    <a:pt x="16" y="5"/>
                  </a:cubicBezTo>
                  <a:cubicBezTo>
                    <a:pt x="13" y="5"/>
                    <a:pt x="10" y="6"/>
                    <a:pt x="8" y="8"/>
                  </a:cubicBezTo>
                  <a:cubicBezTo>
                    <a:pt x="5" y="11"/>
                    <a:pt x="5" y="14"/>
                    <a:pt x="5" y="24"/>
                  </a:cubicBezTo>
                  <a:cubicBezTo>
                    <a:pt x="5" y="33"/>
                    <a:pt x="5" y="37"/>
                    <a:pt x="8" y="40"/>
                  </a:cubicBezTo>
                  <a:cubicBezTo>
                    <a:pt x="10" y="42"/>
                    <a:pt x="13" y="43"/>
                    <a:pt x="16" y="43"/>
                  </a:cubicBezTo>
                  <a:cubicBezTo>
                    <a:pt x="22" y="43"/>
                    <a:pt x="26" y="39"/>
                    <a:pt x="27" y="33"/>
                  </a:cubicBezTo>
                  <a:cubicBezTo>
                    <a:pt x="32" y="33"/>
                    <a:pt x="32" y="33"/>
                    <a:pt x="32" y="33"/>
                  </a:cubicBezTo>
                  <a:cubicBezTo>
                    <a:pt x="30" y="42"/>
                    <a:pt x="24" y="47"/>
                    <a:pt x="16"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0" name="Freeform 7120"/>
            <p:cNvSpPr>
              <a:spLocks noEditPoints="1"/>
            </p:cNvSpPr>
            <p:nvPr userDrawn="1"/>
          </p:nvSpPr>
          <p:spPr bwMode="auto">
            <a:xfrm>
              <a:off x="2974976" y="-1155701"/>
              <a:ext cx="120650" cy="177800"/>
            </a:xfrm>
            <a:custGeom>
              <a:avLst/>
              <a:gdLst>
                <a:gd name="T0" fmla="*/ 28 w 32"/>
                <a:gd name="T1" fmla="*/ 42 h 47"/>
                <a:gd name="T2" fmla="*/ 16 w 32"/>
                <a:gd name="T3" fmla="*/ 47 h 47"/>
                <a:gd name="T4" fmla="*/ 4 w 32"/>
                <a:gd name="T5" fmla="*/ 42 h 47"/>
                <a:gd name="T6" fmla="*/ 0 w 32"/>
                <a:gd name="T7" fmla="*/ 24 h 47"/>
                <a:gd name="T8" fmla="*/ 4 w 32"/>
                <a:gd name="T9" fmla="*/ 5 h 47"/>
                <a:gd name="T10" fmla="*/ 16 w 32"/>
                <a:gd name="T11" fmla="*/ 0 h 47"/>
                <a:gd name="T12" fmla="*/ 28 w 32"/>
                <a:gd name="T13" fmla="*/ 5 h 47"/>
                <a:gd name="T14" fmla="*/ 32 w 32"/>
                <a:gd name="T15" fmla="*/ 24 h 47"/>
                <a:gd name="T16" fmla="*/ 28 w 32"/>
                <a:gd name="T17" fmla="*/ 42 h 47"/>
                <a:gd name="T18" fmla="*/ 24 w 32"/>
                <a:gd name="T19" fmla="*/ 8 h 47"/>
                <a:gd name="T20" fmla="*/ 16 w 32"/>
                <a:gd name="T21" fmla="*/ 5 h 47"/>
                <a:gd name="T22" fmla="*/ 8 w 32"/>
                <a:gd name="T23" fmla="*/ 8 h 47"/>
                <a:gd name="T24" fmla="*/ 5 w 32"/>
                <a:gd name="T25" fmla="*/ 24 h 47"/>
                <a:gd name="T26" fmla="*/ 8 w 32"/>
                <a:gd name="T27" fmla="*/ 40 h 47"/>
                <a:gd name="T28" fmla="*/ 16 w 32"/>
                <a:gd name="T29" fmla="*/ 43 h 47"/>
                <a:gd name="T30" fmla="*/ 24 w 32"/>
                <a:gd name="T31" fmla="*/ 40 h 47"/>
                <a:gd name="T32" fmla="*/ 28 w 32"/>
                <a:gd name="T33" fmla="*/ 24 h 47"/>
                <a:gd name="T34" fmla="*/ 24 w 32"/>
                <a:gd name="T35"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47">
                  <a:moveTo>
                    <a:pt x="28" y="42"/>
                  </a:moveTo>
                  <a:cubicBezTo>
                    <a:pt x="25" y="46"/>
                    <a:pt x="21" y="47"/>
                    <a:pt x="16" y="47"/>
                  </a:cubicBezTo>
                  <a:cubicBezTo>
                    <a:pt x="12" y="47"/>
                    <a:pt x="8" y="46"/>
                    <a:pt x="4" y="42"/>
                  </a:cubicBezTo>
                  <a:cubicBezTo>
                    <a:pt x="0" y="38"/>
                    <a:pt x="0" y="34"/>
                    <a:pt x="0" y="24"/>
                  </a:cubicBezTo>
                  <a:cubicBezTo>
                    <a:pt x="0" y="14"/>
                    <a:pt x="0" y="9"/>
                    <a:pt x="4" y="5"/>
                  </a:cubicBezTo>
                  <a:cubicBezTo>
                    <a:pt x="8" y="2"/>
                    <a:pt x="12" y="0"/>
                    <a:pt x="16" y="0"/>
                  </a:cubicBezTo>
                  <a:cubicBezTo>
                    <a:pt x="21" y="0"/>
                    <a:pt x="25" y="2"/>
                    <a:pt x="28" y="5"/>
                  </a:cubicBezTo>
                  <a:cubicBezTo>
                    <a:pt x="32" y="9"/>
                    <a:pt x="32" y="14"/>
                    <a:pt x="32" y="24"/>
                  </a:cubicBezTo>
                  <a:cubicBezTo>
                    <a:pt x="32" y="34"/>
                    <a:pt x="32" y="38"/>
                    <a:pt x="28" y="42"/>
                  </a:cubicBezTo>
                  <a:close/>
                  <a:moveTo>
                    <a:pt x="24" y="8"/>
                  </a:moveTo>
                  <a:cubicBezTo>
                    <a:pt x="22" y="6"/>
                    <a:pt x="19" y="5"/>
                    <a:pt x="16" y="5"/>
                  </a:cubicBezTo>
                  <a:cubicBezTo>
                    <a:pt x="13" y="5"/>
                    <a:pt x="10" y="6"/>
                    <a:pt x="8" y="8"/>
                  </a:cubicBezTo>
                  <a:cubicBezTo>
                    <a:pt x="5" y="11"/>
                    <a:pt x="5" y="14"/>
                    <a:pt x="5" y="24"/>
                  </a:cubicBezTo>
                  <a:cubicBezTo>
                    <a:pt x="5" y="33"/>
                    <a:pt x="5" y="37"/>
                    <a:pt x="8" y="40"/>
                  </a:cubicBezTo>
                  <a:cubicBezTo>
                    <a:pt x="10" y="42"/>
                    <a:pt x="13" y="43"/>
                    <a:pt x="16" y="43"/>
                  </a:cubicBezTo>
                  <a:cubicBezTo>
                    <a:pt x="19" y="43"/>
                    <a:pt x="22" y="42"/>
                    <a:pt x="24" y="40"/>
                  </a:cubicBezTo>
                  <a:cubicBezTo>
                    <a:pt x="27" y="37"/>
                    <a:pt x="28" y="33"/>
                    <a:pt x="28" y="24"/>
                  </a:cubicBezTo>
                  <a:cubicBezTo>
                    <a:pt x="28" y="14"/>
                    <a:pt x="27" y="11"/>
                    <a:pt x="2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1" name="Freeform 7121"/>
            <p:cNvSpPr>
              <a:spLocks/>
            </p:cNvSpPr>
            <p:nvPr userDrawn="1"/>
          </p:nvSpPr>
          <p:spPr bwMode="auto">
            <a:xfrm>
              <a:off x="3140076" y="-1150938"/>
              <a:ext cx="128588" cy="173038"/>
            </a:xfrm>
            <a:custGeom>
              <a:avLst/>
              <a:gdLst>
                <a:gd name="T0" fmla="*/ 69 w 81"/>
                <a:gd name="T1" fmla="*/ 109 h 109"/>
                <a:gd name="T2" fmla="*/ 10 w 81"/>
                <a:gd name="T3" fmla="*/ 21 h 109"/>
                <a:gd name="T4" fmla="*/ 10 w 81"/>
                <a:gd name="T5" fmla="*/ 109 h 109"/>
                <a:gd name="T6" fmla="*/ 0 w 81"/>
                <a:gd name="T7" fmla="*/ 109 h 109"/>
                <a:gd name="T8" fmla="*/ 0 w 81"/>
                <a:gd name="T9" fmla="*/ 0 h 109"/>
                <a:gd name="T10" fmla="*/ 10 w 81"/>
                <a:gd name="T11" fmla="*/ 0 h 109"/>
                <a:gd name="T12" fmla="*/ 69 w 81"/>
                <a:gd name="T13" fmla="*/ 88 h 109"/>
                <a:gd name="T14" fmla="*/ 69 w 81"/>
                <a:gd name="T15" fmla="*/ 0 h 109"/>
                <a:gd name="T16" fmla="*/ 81 w 81"/>
                <a:gd name="T17" fmla="*/ 0 h 109"/>
                <a:gd name="T18" fmla="*/ 81 w 81"/>
                <a:gd name="T19" fmla="*/ 109 h 109"/>
                <a:gd name="T20" fmla="*/ 69 w 81"/>
                <a:gd name="T21"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9">
                  <a:moveTo>
                    <a:pt x="69" y="109"/>
                  </a:moveTo>
                  <a:lnTo>
                    <a:pt x="10" y="21"/>
                  </a:lnTo>
                  <a:lnTo>
                    <a:pt x="10" y="109"/>
                  </a:lnTo>
                  <a:lnTo>
                    <a:pt x="0" y="109"/>
                  </a:lnTo>
                  <a:lnTo>
                    <a:pt x="0" y="0"/>
                  </a:lnTo>
                  <a:lnTo>
                    <a:pt x="10" y="0"/>
                  </a:lnTo>
                  <a:lnTo>
                    <a:pt x="69" y="88"/>
                  </a:lnTo>
                  <a:lnTo>
                    <a:pt x="69" y="0"/>
                  </a:lnTo>
                  <a:lnTo>
                    <a:pt x="81" y="0"/>
                  </a:lnTo>
                  <a:lnTo>
                    <a:pt x="81" y="109"/>
                  </a:lnTo>
                  <a:lnTo>
                    <a:pt x="6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2" name="Freeform 7122"/>
            <p:cNvSpPr>
              <a:spLocks/>
            </p:cNvSpPr>
            <p:nvPr userDrawn="1"/>
          </p:nvSpPr>
          <p:spPr bwMode="auto">
            <a:xfrm>
              <a:off x="3313113" y="-1150938"/>
              <a:ext cx="109538" cy="173038"/>
            </a:xfrm>
            <a:custGeom>
              <a:avLst/>
              <a:gdLst>
                <a:gd name="T0" fmla="*/ 12 w 69"/>
                <a:gd name="T1" fmla="*/ 9 h 109"/>
                <a:gd name="T2" fmla="*/ 12 w 69"/>
                <a:gd name="T3" fmla="*/ 50 h 109"/>
                <a:gd name="T4" fmla="*/ 59 w 69"/>
                <a:gd name="T5" fmla="*/ 50 h 109"/>
                <a:gd name="T6" fmla="*/ 59 w 69"/>
                <a:gd name="T7" fmla="*/ 59 h 109"/>
                <a:gd name="T8" fmla="*/ 12 w 69"/>
                <a:gd name="T9" fmla="*/ 59 h 109"/>
                <a:gd name="T10" fmla="*/ 12 w 69"/>
                <a:gd name="T11" fmla="*/ 109 h 109"/>
                <a:gd name="T12" fmla="*/ 0 w 69"/>
                <a:gd name="T13" fmla="*/ 109 h 109"/>
                <a:gd name="T14" fmla="*/ 0 w 69"/>
                <a:gd name="T15" fmla="*/ 0 h 109"/>
                <a:gd name="T16" fmla="*/ 69 w 69"/>
                <a:gd name="T17" fmla="*/ 0 h 109"/>
                <a:gd name="T18" fmla="*/ 69 w 69"/>
                <a:gd name="T19" fmla="*/ 9 h 109"/>
                <a:gd name="T20" fmla="*/ 12 w 69"/>
                <a:gd name="T21" fmla="*/ 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09">
                  <a:moveTo>
                    <a:pt x="12" y="9"/>
                  </a:moveTo>
                  <a:lnTo>
                    <a:pt x="12" y="50"/>
                  </a:lnTo>
                  <a:lnTo>
                    <a:pt x="59" y="50"/>
                  </a:lnTo>
                  <a:lnTo>
                    <a:pt x="59" y="59"/>
                  </a:lnTo>
                  <a:lnTo>
                    <a:pt x="12" y="59"/>
                  </a:lnTo>
                  <a:lnTo>
                    <a:pt x="12" y="109"/>
                  </a:lnTo>
                  <a:lnTo>
                    <a:pt x="0" y="109"/>
                  </a:lnTo>
                  <a:lnTo>
                    <a:pt x="0" y="0"/>
                  </a:lnTo>
                  <a:lnTo>
                    <a:pt x="69" y="0"/>
                  </a:lnTo>
                  <a:lnTo>
                    <a:pt x="69" y="9"/>
                  </a:lnTo>
                  <a:lnTo>
                    <a:pt x="1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3" name="Freeform 7123"/>
            <p:cNvSpPr>
              <a:spLocks/>
            </p:cNvSpPr>
            <p:nvPr userDrawn="1"/>
          </p:nvSpPr>
          <p:spPr bwMode="auto">
            <a:xfrm>
              <a:off x="3455988" y="-1150938"/>
              <a:ext cx="109538" cy="173038"/>
            </a:xfrm>
            <a:custGeom>
              <a:avLst/>
              <a:gdLst>
                <a:gd name="T0" fmla="*/ 0 w 69"/>
                <a:gd name="T1" fmla="*/ 109 h 109"/>
                <a:gd name="T2" fmla="*/ 0 w 69"/>
                <a:gd name="T3" fmla="*/ 0 h 109"/>
                <a:gd name="T4" fmla="*/ 69 w 69"/>
                <a:gd name="T5" fmla="*/ 0 h 109"/>
                <a:gd name="T6" fmla="*/ 69 w 69"/>
                <a:gd name="T7" fmla="*/ 9 h 109"/>
                <a:gd name="T8" fmla="*/ 12 w 69"/>
                <a:gd name="T9" fmla="*/ 9 h 109"/>
                <a:gd name="T10" fmla="*/ 12 w 69"/>
                <a:gd name="T11" fmla="*/ 47 h 109"/>
                <a:gd name="T12" fmla="*/ 59 w 69"/>
                <a:gd name="T13" fmla="*/ 47 h 109"/>
                <a:gd name="T14" fmla="*/ 59 w 69"/>
                <a:gd name="T15" fmla="*/ 59 h 109"/>
                <a:gd name="T16" fmla="*/ 12 w 69"/>
                <a:gd name="T17" fmla="*/ 59 h 109"/>
                <a:gd name="T18" fmla="*/ 12 w 69"/>
                <a:gd name="T19" fmla="*/ 97 h 109"/>
                <a:gd name="T20" fmla="*/ 69 w 69"/>
                <a:gd name="T21" fmla="*/ 97 h 109"/>
                <a:gd name="T22" fmla="*/ 69 w 69"/>
                <a:gd name="T23" fmla="*/ 109 h 109"/>
                <a:gd name="T24" fmla="*/ 0 w 6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0" y="109"/>
                  </a:moveTo>
                  <a:lnTo>
                    <a:pt x="0" y="0"/>
                  </a:lnTo>
                  <a:lnTo>
                    <a:pt x="69" y="0"/>
                  </a:lnTo>
                  <a:lnTo>
                    <a:pt x="69" y="9"/>
                  </a:lnTo>
                  <a:lnTo>
                    <a:pt x="12" y="9"/>
                  </a:lnTo>
                  <a:lnTo>
                    <a:pt x="12" y="47"/>
                  </a:lnTo>
                  <a:lnTo>
                    <a:pt x="59" y="47"/>
                  </a:lnTo>
                  <a:lnTo>
                    <a:pt x="59" y="59"/>
                  </a:lnTo>
                  <a:lnTo>
                    <a:pt x="12" y="59"/>
                  </a:lnTo>
                  <a:lnTo>
                    <a:pt x="12" y="97"/>
                  </a:lnTo>
                  <a:lnTo>
                    <a:pt x="69" y="97"/>
                  </a:lnTo>
                  <a:lnTo>
                    <a:pt x="69"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4" name="Freeform 7124"/>
            <p:cNvSpPr>
              <a:spLocks noEditPoints="1"/>
            </p:cNvSpPr>
            <p:nvPr userDrawn="1"/>
          </p:nvSpPr>
          <p:spPr bwMode="auto">
            <a:xfrm>
              <a:off x="3602038" y="-1150938"/>
              <a:ext cx="120650" cy="173038"/>
            </a:xfrm>
            <a:custGeom>
              <a:avLst/>
              <a:gdLst>
                <a:gd name="T0" fmla="*/ 26 w 32"/>
                <a:gd name="T1" fmla="*/ 46 h 46"/>
                <a:gd name="T2" fmla="*/ 16 w 32"/>
                <a:gd name="T3" fmla="*/ 25 h 46"/>
                <a:gd name="T4" fmla="*/ 5 w 32"/>
                <a:gd name="T5" fmla="*/ 25 h 46"/>
                <a:gd name="T6" fmla="*/ 5 w 32"/>
                <a:gd name="T7" fmla="*/ 46 h 46"/>
                <a:gd name="T8" fmla="*/ 0 w 32"/>
                <a:gd name="T9" fmla="*/ 46 h 46"/>
                <a:gd name="T10" fmla="*/ 0 w 32"/>
                <a:gd name="T11" fmla="*/ 0 h 46"/>
                <a:gd name="T12" fmla="*/ 17 w 32"/>
                <a:gd name="T13" fmla="*/ 0 h 46"/>
                <a:gd name="T14" fmla="*/ 31 w 32"/>
                <a:gd name="T15" fmla="*/ 12 h 46"/>
                <a:gd name="T16" fmla="*/ 21 w 32"/>
                <a:gd name="T17" fmla="*/ 25 h 46"/>
                <a:gd name="T18" fmla="*/ 32 w 32"/>
                <a:gd name="T19" fmla="*/ 46 h 46"/>
                <a:gd name="T20" fmla="*/ 26 w 32"/>
                <a:gd name="T21" fmla="*/ 46 h 46"/>
                <a:gd name="T22" fmla="*/ 17 w 32"/>
                <a:gd name="T23" fmla="*/ 4 h 46"/>
                <a:gd name="T24" fmla="*/ 5 w 32"/>
                <a:gd name="T25" fmla="*/ 4 h 46"/>
                <a:gd name="T26" fmla="*/ 5 w 32"/>
                <a:gd name="T27" fmla="*/ 21 h 46"/>
                <a:gd name="T28" fmla="*/ 17 w 32"/>
                <a:gd name="T29" fmla="*/ 21 h 46"/>
                <a:gd name="T30" fmla="*/ 26 w 32"/>
                <a:gd name="T31" fmla="*/ 13 h 46"/>
                <a:gd name="T32" fmla="*/ 17 w 32"/>
                <a:gd name="T33"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6">
                  <a:moveTo>
                    <a:pt x="26" y="46"/>
                  </a:moveTo>
                  <a:cubicBezTo>
                    <a:pt x="16" y="25"/>
                    <a:pt x="16" y="25"/>
                    <a:pt x="16" y="25"/>
                  </a:cubicBezTo>
                  <a:cubicBezTo>
                    <a:pt x="5" y="25"/>
                    <a:pt x="5" y="25"/>
                    <a:pt x="5" y="25"/>
                  </a:cubicBezTo>
                  <a:cubicBezTo>
                    <a:pt x="5" y="46"/>
                    <a:pt x="5" y="46"/>
                    <a:pt x="5" y="46"/>
                  </a:cubicBezTo>
                  <a:cubicBezTo>
                    <a:pt x="0" y="46"/>
                    <a:pt x="0" y="46"/>
                    <a:pt x="0" y="46"/>
                  </a:cubicBezTo>
                  <a:cubicBezTo>
                    <a:pt x="0" y="0"/>
                    <a:pt x="0" y="0"/>
                    <a:pt x="0" y="0"/>
                  </a:cubicBezTo>
                  <a:cubicBezTo>
                    <a:pt x="17" y="0"/>
                    <a:pt x="17" y="0"/>
                    <a:pt x="17" y="0"/>
                  </a:cubicBezTo>
                  <a:cubicBezTo>
                    <a:pt x="25" y="0"/>
                    <a:pt x="31" y="4"/>
                    <a:pt x="31" y="12"/>
                  </a:cubicBezTo>
                  <a:cubicBezTo>
                    <a:pt x="31" y="19"/>
                    <a:pt x="27" y="24"/>
                    <a:pt x="21" y="25"/>
                  </a:cubicBezTo>
                  <a:cubicBezTo>
                    <a:pt x="32" y="46"/>
                    <a:pt x="32" y="46"/>
                    <a:pt x="32" y="46"/>
                  </a:cubicBezTo>
                  <a:lnTo>
                    <a:pt x="26" y="46"/>
                  </a:lnTo>
                  <a:close/>
                  <a:moveTo>
                    <a:pt x="17" y="4"/>
                  </a:moveTo>
                  <a:cubicBezTo>
                    <a:pt x="5" y="4"/>
                    <a:pt x="5" y="4"/>
                    <a:pt x="5" y="4"/>
                  </a:cubicBezTo>
                  <a:cubicBezTo>
                    <a:pt x="5" y="21"/>
                    <a:pt x="5" y="21"/>
                    <a:pt x="5" y="21"/>
                  </a:cubicBezTo>
                  <a:cubicBezTo>
                    <a:pt x="17" y="21"/>
                    <a:pt x="17" y="21"/>
                    <a:pt x="17" y="21"/>
                  </a:cubicBezTo>
                  <a:cubicBezTo>
                    <a:pt x="22" y="21"/>
                    <a:pt x="26" y="18"/>
                    <a:pt x="26" y="13"/>
                  </a:cubicBezTo>
                  <a:cubicBezTo>
                    <a:pt x="26" y="7"/>
                    <a:pt x="22" y="4"/>
                    <a:pt x="17"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5" name="Freeform 7125"/>
            <p:cNvSpPr>
              <a:spLocks/>
            </p:cNvSpPr>
            <p:nvPr userDrawn="1"/>
          </p:nvSpPr>
          <p:spPr bwMode="auto">
            <a:xfrm>
              <a:off x="3760788" y="-1150938"/>
              <a:ext cx="109538" cy="173038"/>
            </a:xfrm>
            <a:custGeom>
              <a:avLst/>
              <a:gdLst>
                <a:gd name="T0" fmla="*/ 0 w 69"/>
                <a:gd name="T1" fmla="*/ 109 h 109"/>
                <a:gd name="T2" fmla="*/ 0 w 69"/>
                <a:gd name="T3" fmla="*/ 0 h 109"/>
                <a:gd name="T4" fmla="*/ 69 w 69"/>
                <a:gd name="T5" fmla="*/ 0 h 109"/>
                <a:gd name="T6" fmla="*/ 69 w 69"/>
                <a:gd name="T7" fmla="*/ 9 h 109"/>
                <a:gd name="T8" fmla="*/ 12 w 69"/>
                <a:gd name="T9" fmla="*/ 9 h 109"/>
                <a:gd name="T10" fmla="*/ 12 w 69"/>
                <a:gd name="T11" fmla="*/ 47 h 109"/>
                <a:gd name="T12" fmla="*/ 59 w 69"/>
                <a:gd name="T13" fmla="*/ 47 h 109"/>
                <a:gd name="T14" fmla="*/ 59 w 69"/>
                <a:gd name="T15" fmla="*/ 59 h 109"/>
                <a:gd name="T16" fmla="*/ 12 w 69"/>
                <a:gd name="T17" fmla="*/ 59 h 109"/>
                <a:gd name="T18" fmla="*/ 12 w 69"/>
                <a:gd name="T19" fmla="*/ 97 h 109"/>
                <a:gd name="T20" fmla="*/ 69 w 69"/>
                <a:gd name="T21" fmla="*/ 97 h 109"/>
                <a:gd name="T22" fmla="*/ 69 w 69"/>
                <a:gd name="T23" fmla="*/ 109 h 109"/>
                <a:gd name="T24" fmla="*/ 0 w 6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0" y="109"/>
                  </a:moveTo>
                  <a:lnTo>
                    <a:pt x="0" y="0"/>
                  </a:lnTo>
                  <a:lnTo>
                    <a:pt x="69" y="0"/>
                  </a:lnTo>
                  <a:lnTo>
                    <a:pt x="69" y="9"/>
                  </a:lnTo>
                  <a:lnTo>
                    <a:pt x="12" y="9"/>
                  </a:lnTo>
                  <a:lnTo>
                    <a:pt x="12" y="47"/>
                  </a:lnTo>
                  <a:lnTo>
                    <a:pt x="59" y="47"/>
                  </a:lnTo>
                  <a:lnTo>
                    <a:pt x="59" y="59"/>
                  </a:lnTo>
                  <a:lnTo>
                    <a:pt x="12" y="59"/>
                  </a:lnTo>
                  <a:lnTo>
                    <a:pt x="12" y="97"/>
                  </a:lnTo>
                  <a:lnTo>
                    <a:pt x="69" y="97"/>
                  </a:lnTo>
                  <a:lnTo>
                    <a:pt x="69"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6" name="Freeform 7126"/>
            <p:cNvSpPr>
              <a:spLocks/>
            </p:cNvSpPr>
            <p:nvPr userDrawn="1"/>
          </p:nvSpPr>
          <p:spPr bwMode="auto">
            <a:xfrm>
              <a:off x="3906838" y="-1150938"/>
              <a:ext cx="128588" cy="173038"/>
            </a:xfrm>
            <a:custGeom>
              <a:avLst/>
              <a:gdLst>
                <a:gd name="T0" fmla="*/ 69 w 81"/>
                <a:gd name="T1" fmla="*/ 109 h 109"/>
                <a:gd name="T2" fmla="*/ 12 w 81"/>
                <a:gd name="T3" fmla="*/ 21 h 109"/>
                <a:gd name="T4" fmla="*/ 12 w 81"/>
                <a:gd name="T5" fmla="*/ 109 h 109"/>
                <a:gd name="T6" fmla="*/ 0 w 81"/>
                <a:gd name="T7" fmla="*/ 109 h 109"/>
                <a:gd name="T8" fmla="*/ 0 w 81"/>
                <a:gd name="T9" fmla="*/ 0 h 109"/>
                <a:gd name="T10" fmla="*/ 10 w 81"/>
                <a:gd name="T11" fmla="*/ 0 h 109"/>
                <a:gd name="T12" fmla="*/ 69 w 81"/>
                <a:gd name="T13" fmla="*/ 88 h 109"/>
                <a:gd name="T14" fmla="*/ 69 w 81"/>
                <a:gd name="T15" fmla="*/ 0 h 109"/>
                <a:gd name="T16" fmla="*/ 81 w 81"/>
                <a:gd name="T17" fmla="*/ 0 h 109"/>
                <a:gd name="T18" fmla="*/ 81 w 81"/>
                <a:gd name="T19" fmla="*/ 109 h 109"/>
                <a:gd name="T20" fmla="*/ 69 w 81"/>
                <a:gd name="T21"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9">
                  <a:moveTo>
                    <a:pt x="69" y="109"/>
                  </a:moveTo>
                  <a:lnTo>
                    <a:pt x="12" y="21"/>
                  </a:lnTo>
                  <a:lnTo>
                    <a:pt x="12" y="109"/>
                  </a:lnTo>
                  <a:lnTo>
                    <a:pt x="0" y="109"/>
                  </a:lnTo>
                  <a:lnTo>
                    <a:pt x="0" y="0"/>
                  </a:lnTo>
                  <a:lnTo>
                    <a:pt x="10" y="0"/>
                  </a:lnTo>
                  <a:lnTo>
                    <a:pt x="69" y="88"/>
                  </a:lnTo>
                  <a:lnTo>
                    <a:pt x="69" y="0"/>
                  </a:lnTo>
                  <a:lnTo>
                    <a:pt x="81" y="0"/>
                  </a:lnTo>
                  <a:lnTo>
                    <a:pt x="81" y="109"/>
                  </a:lnTo>
                  <a:lnTo>
                    <a:pt x="6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7" name="Freeform 7127"/>
            <p:cNvSpPr>
              <a:spLocks/>
            </p:cNvSpPr>
            <p:nvPr userDrawn="1"/>
          </p:nvSpPr>
          <p:spPr bwMode="auto">
            <a:xfrm>
              <a:off x="4076701" y="-1155701"/>
              <a:ext cx="120650" cy="177800"/>
            </a:xfrm>
            <a:custGeom>
              <a:avLst/>
              <a:gdLst>
                <a:gd name="T0" fmla="*/ 16 w 32"/>
                <a:gd name="T1" fmla="*/ 47 h 47"/>
                <a:gd name="T2" fmla="*/ 4 w 32"/>
                <a:gd name="T3" fmla="*/ 42 h 47"/>
                <a:gd name="T4" fmla="*/ 0 w 32"/>
                <a:gd name="T5" fmla="*/ 24 h 47"/>
                <a:gd name="T6" fmla="*/ 4 w 32"/>
                <a:gd name="T7" fmla="*/ 5 h 47"/>
                <a:gd name="T8" fmla="*/ 16 w 32"/>
                <a:gd name="T9" fmla="*/ 0 h 47"/>
                <a:gd name="T10" fmla="*/ 32 w 32"/>
                <a:gd name="T11" fmla="*/ 14 h 47"/>
                <a:gd name="T12" fmla="*/ 27 w 32"/>
                <a:gd name="T13" fmla="*/ 14 h 47"/>
                <a:gd name="T14" fmla="*/ 16 w 32"/>
                <a:gd name="T15" fmla="*/ 5 h 47"/>
                <a:gd name="T16" fmla="*/ 8 w 32"/>
                <a:gd name="T17" fmla="*/ 8 h 47"/>
                <a:gd name="T18" fmla="*/ 5 w 32"/>
                <a:gd name="T19" fmla="*/ 24 h 47"/>
                <a:gd name="T20" fmla="*/ 8 w 32"/>
                <a:gd name="T21" fmla="*/ 40 h 47"/>
                <a:gd name="T22" fmla="*/ 16 w 32"/>
                <a:gd name="T23" fmla="*/ 43 h 47"/>
                <a:gd name="T24" fmla="*/ 27 w 32"/>
                <a:gd name="T25" fmla="*/ 33 h 47"/>
                <a:gd name="T26" fmla="*/ 32 w 32"/>
                <a:gd name="T27" fmla="*/ 33 h 47"/>
                <a:gd name="T28" fmla="*/ 16 w 32"/>
                <a:gd name="T2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47">
                  <a:moveTo>
                    <a:pt x="16" y="47"/>
                  </a:moveTo>
                  <a:cubicBezTo>
                    <a:pt x="11" y="47"/>
                    <a:pt x="7" y="46"/>
                    <a:pt x="4" y="42"/>
                  </a:cubicBezTo>
                  <a:cubicBezTo>
                    <a:pt x="0" y="38"/>
                    <a:pt x="0" y="34"/>
                    <a:pt x="0" y="24"/>
                  </a:cubicBezTo>
                  <a:cubicBezTo>
                    <a:pt x="0" y="14"/>
                    <a:pt x="0" y="9"/>
                    <a:pt x="4" y="5"/>
                  </a:cubicBezTo>
                  <a:cubicBezTo>
                    <a:pt x="7" y="2"/>
                    <a:pt x="11" y="0"/>
                    <a:pt x="16" y="0"/>
                  </a:cubicBezTo>
                  <a:cubicBezTo>
                    <a:pt x="24" y="0"/>
                    <a:pt x="30" y="5"/>
                    <a:pt x="32" y="14"/>
                  </a:cubicBezTo>
                  <a:cubicBezTo>
                    <a:pt x="27" y="14"/>
                    <a:pt x="27" y="14"/>
                    <a:pt x="27" y="14"/>
                  </a:cubicBezTo>
                  <a:cubicBezTo>
                    <a:pt x="26" y="8"/>
                    <a:pt x="22" y="5"/>
                    <a:pt x="16" y="5"/>
                  </a:cubicBezTo>
                  <a:cubicBezTo>
                    <a:pt x="13" y="5"/>
                    <a:pt x="10" y="6"/>
                    <a:pt x="8" y="8"/>
                  </a:cubicBezTo>
                  <a:cubicBezTo>
                    <a:pt x="5" y="11"/>
                    <a:pt x="5" y="14"/>
                    <a:pt x="5" y="24"/>
                  </a:cubicBezTo>
                  <a:cubicBezTo>
                    <a:pt x="5" y="33"/>
                    <a:pt x="5" y="37"/>
                    <a:pt x="8" y="40"/>
                  </a:cubicBezTo>
                  <a:cubicBezTo>
                    <a:pt x="10" y="42"/>
                    <a:pt x="13" y="43"/>
                    <a:pt x="16" y="43"/>
                  </a:cubicBezTo>
                  <a:cubicBezTo>
                    <a:pt x="22" y="43"/>
                    <a:pt x="26" y="39"/>
                    <a:pt x="27" y="33"/>
                  </a:cubicBezTo>
                  <a:cubicBezTo>
                    <a:pt x="32" y="33"/>
                    <a:pt x="32" y="33"/>
                    <a:pt x="32" y="33"/>
                  </a:cubicBezTo>
                  <a:cubicBezTo>
                    <a:pt x="31" y="42"/>
                    <a:pt x="24" y="47"/>
                    <a:pt x="16"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278" name="Freeform 7128"/>
            <p:cNvSpPr>
              <a:spLocks/>
            </p:cNvSpPr>
            <p:nvPr userDrawn="1"/>
          </p:nvSpPr>
          <p:spPr bwMode="auto">
            <a:xfrm>
              <a:off x="4233863" y="-1150938"/>
              <a:ext cx="109538" cy="173038"/>
            </a:xfrm>
            <a:custGeom>
              <a:avLst/>
              <a:gdLst>
                <a:gd name="T0" fmla="*/ 0 w 69"/>
                <a:gd name="T1" fmla="*/ 109 h 109"/>
                <a:gd name="T2" fmla="*/ 0 w 69"/>
                <a:gd name="T3" fmla="*/ 0 h 109"/>
                <a:gd name="T4" fmla="*/ 69 w 69"/>
                <a:gd name="T5" fmla="*/ 0 h 109"/>
                <a:gd name="T6" fmla="*/ 69 w 69"/>
                <a:gd name="T7" fmla="*/ 9 h 109"/>
                <a:gd name="T8" fmla="*/ 12 w 69"/>
                <a:gd name="T9" fmla="*/ 9 h 109"/>
                <a:gd name="T10" fmla="*/ 12 w 69"/>
                <a:gd name="T11" fmla="*/ 47 h 109"/>
                <a:gd name="T12" fmla="*/ 62 w 69"/>
                <a:gd name="T13" fmla="*/ 47 h 109"/>
                <a:gd name="T14" fmla="*/ 62 w 69"/>
                <a:gd name="T15" fmla="*/ 59 h 109"/>
                <a:gd name="T16" fmla="*/ 12 w 69"/>
                <a:gd name="T17" fmla="*/ 59 h 109"/>
                <a:gd name="T18" fmla="*/ 12 w 69"/>
                <a:gd name="T19" fmla="*/ 97 h 109"/>
                <a:gd name="T20" fmla="*/ 69 w 69"/>
                <a:gd name="T21" fmla="*/ 97 h 109"/>
                <a:gd name="T22" fmla="*/ 69 w 69"/>
                <a:gd name="T23" fmla="*/ 109 h 109"/>
                <a:gd name="T24" fmla="*/ 0 w 6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0" y="109"/>
                  </a:moveTo>
                  <a:lnTo>
                    <a:pt x="0" y="0"/>
                  </a:lnTo>
                  <a:lnTo>
                    <a:pt x="69" y="0"/>
                  </a:lnTo>
                  <a:lnTo>
                    <a:pt x="69" y="9"/>
                  </a:lnTo>
                  <a:lnTo>
                    <a:pt x="12" y="9"/>
                  </a:lnTo>
                  <a:lnTo>
                    <a:pt x="12" y="47"/>
                  </a:lnTo>
                  <a:lnTo>
                    <a:pt x="62" y="47"/>
                  </a:lnTo>
                  <a:lnTo>
                    <a:pt x="62" y="59"/>
                  </a:lnTo>
                  <a:lnTo>
                    <a:pt x="12" y="59"/>
                  </a:lnTo>
                  <a:lnTo>
                    <a:pt x="12" y="97"/>
                  </a:lnTo>
                  <a:lnTo>
                    <a:pt x="69" y="97"/>
                  </a:lnTo>
                  <a:lnTo>
                    <a:pt x="69" y="109"/>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grpSp>
    </p:spTree>
    <p:extLst>
      <p:ext uri="{BB962C8B-B14F-4D97-AF65-F5344CB8AC3E}">
        <p14:creationId xmlns:p14="http://schemas.microsoft.com/office/powerpoint/2010/main" val="379006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63721" y="272816"/>
            <a:ext cx="9416471" cy="1033272"/>
          </a:xfrm>
          <a:prstGeom prst="rect">
            <a:avLst/>
          </a:prstGeom>
        </p:spPr>
        <p:txBody>
          <a:bodyPr/>
          <a:lstStyle>
            <a:lvl1pPr algn="l">
              <a:defRPr sz="3600" b="1">
                <a:solidFill>
                  <a:schemeClr val="accent1"/>
                </a:solidFill>
                <a:latin typeface="Trebuchet MS" pitchFamily="34" charset="0"/>
              </a:defRPr>
            </a:lvl1pPr>
          </a:lstStyle>
          <a:p>
            <a:r>
              <a:rPr lang="en-US" dirty="0"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263721" y="272817"/>
            <a:ext cx="9418570" cy="10287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2" name="Text Placeholder 2"/>
          <p:cNvSpPr>
            <a:spLocks noGrp="1"/>
          </p:cNvSpPr>
          <p:nvPr>
            <p:ph type="body" idx="1"/>
          </p:nvPr>
        </p:nvSpPr>
        <p:spPr>
          <a:xfrm>
            <a:off x="1263721" y="1400960"/>
            <a:ext cx="9418570" cy="4498848"/>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7061866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51" r:id="rId3"/>
    <p:sldLayoutId id="214748375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57200" rtl="0" eaLnBrk="1" fontAlgn="base" hangingPunct="1">
        <a:lnSpc>
          <a:spcPct val="90000"/>
        </a:lnSpc>
        <a:spcBef>
          <a:spcPct val="0"/>
        </a:spcBef>
        <a:spcAft>
          <a:spcPct val="0"/>
        </a:spcAft>
        <a:defRPr sz="3600" b="1" kern="1200">
          <a:solidFill>
            <a:schemeClr val="accent1"/>
          </a:solidFill>
          <a:latin typeface="+mj-lt"/>
          <a:ea typeface="MS PGothic" pitchFamily="34" charset="-128"/>
          <a:cs typeface="ＭＳ Ｐゴシック" pitchFamily="-65" charset="-128"/>
        </a:defRPr>
      </a:lvl1pPr>
      <a:lvl2pPr algn="ctr" defTabSz="457200" rtl="0" eaLnBrk="1" fontAlgn="base" hangingPunct="1">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2pPr>
      <a:lvl3pPr algn="ctr" defTabSz="457200" rtl="0" eaLnBrk="1" fontAlgn="base" hangingPunct="1">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3pPr>
      <a:lvl4pPr algn="ctr" defTabSz="457200" rtl="0" eaLnBrk="1" fontAlgn="base" hangingPunct="1">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4pPr>
      <a:lvl5pPr algn="ctr" defTabSz="457200" rtl="0" eaLnBrk="1" fontAlgn="base" hangingPunct="1">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5pPr>
      <a:lvl6pPr marL="457200" algn="ctr" defTabSz="457200" rtl="0" eaLnBrk="1" fontAlgn="base" hangingPunct="1">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9pPr>
    </p:titleStyle>
    <p:bodyStyle>
      <a:lvl1pPr marL="231775" indent="-231775" algn="l" defTabSz="457200" rtl="0" eaLnBrk="1" fontAlgn="base" hangingPunct="1">
        <a:spcBef>
          <a:spcPts val="600"/>
        </a:spcBef>
        <a:spcAft>
          <a:spcPts val="300"/>
        </a:spcAft>
        <a:buFont typeface="Arial" charset="0"/>
        <a:buChar char="•"/>
        <a:defRPr sz="3200" kern="1200">
          <a:solidFill>
            <a:schemeClr val="bg1"/>
          </a:solidFill>
          <a:latin typeface="+mn-lt"/>
          <a:ea typeface="MS PGothic" pitchFamily="34" charset="-128"/>
          <a:cs typeface="ＭＳ Ｐゴシック" pitchFamily="-65" charset="-128"/>
        </a:defRPr>
      </a:lvl1pPr>
      <a:lvl2pPr marL="742950" indent="-285750" algn="l" defTabSz="457200" rtl="0" eaLnBrk="1" fontAlgn="base" hangingPunct="1">
        <a:spcBef>
          <a:spcPts val="600"/>
        </a:spcBef>
        <a:spcAft>
          <a:spcPts val="300"/>
        </a:spcAft>
        <a:buFont typeface="Arial" panose="020B0604020202020204" pitchFamily="34" charset="0"/>
        <a:buChar char="•"/>
        <a:defRPr sz="2800" kern="1200">
          <a:solidFill>
            <a:schemeClr val="bg1"/>
          </a:solidFill>
          <a:latin typeface="+mn-lt"/>
          <a:ea typeface="MS PGothic" pitchFamily="34" charset="-128"/>
          <a:cs typeface="ＭＳ Ｐゴシック"/>
        </a:defRPr>
      </a:lvl2pPr>
      <a:lvl3pPr marL="1143000" indent="-228600" algn="l" defTabSz="457200" rtl="0" eaLnBrk="1" fontAlgn="base" hangingPunct="1">
        <a:spcBef>
          <a:spcPts val="600"/>
        </a:spcBef>
        <a:spcAft>
          <a:spcPts val="300"/>
        </a:spcAft>
        <a:buFont typeface="Arial" charset="0"/>
        <a:buChar char="•"/>
        <a:defRPr sz="2400" kern="1200">
          <a:solidFill>
            <a:schemeClr val="bg1"/>
          </a:solidFill>
          <a:latin typeface="+mn-lt"/>
          <a:ea typeface="MS PGothic" pitchFamily="34" charset="-128"/>
          <a:cs typeface="ＭＳ Ｐゴシック"/>
        </a:defRPr>
      </a:lvl3pPr>
      <a:lvl4pPr marL="1600200" indent="-228600" algn="l" defTabSz="457200" rtl="0" eaLnBrk="1" fontAlgn="base" hangingPunct="1">
        <a:spcBef>
          <a:spcPts val="600"/>
        </a:spcBef>
        <a:spcAft>
          <a:spcPts val="300"/>
        </a:spcAft>
        <a:buFont typeface="Arial" panose="020B0604020202020204" pitchFamily="34" charset="0"/>
        <a:buChar char="•"/>
        <a:defRPr sz="2000" kern="1200">
          <a:solidFill>
            <a:schemeClr val="bg1"/>
          </a:solidFill>
          <a:latin typeface="+mn-lt"/>
          <a:ea typeface="MS PGothic" pitchFamily="34" charset="-128"/>
          <a:cs typeface="ＭＳ Ｐゴシック"/>
        </a:defRPr>
      </a:lvl4pPr>
      <a:lvl5pPr marL="2001838" indent="-173038" algn="l" defTabSz="457200" rtl="0" eaLnBrk="1" fontAlgn="base" hangingPunct="1">
        <a:spcBef>
          <a:spcPts val="600"/>
        </a:spcBef>
        <a:spcAft>
          <a:spcPts val="300"/>
        </a:spcAft>
        <a:buFont typeface="Arial" pitchFamily="34" charset="0"/>
        <a:buChar char="•"/>
        <a:tabLst>
          <a:tab pos="2173288" algn="l"/>
        </a:tabLst>
        <a:defRPr sz="2000" kern="1200">
          <a:solidFill>
            <a:schemeClr val="bg1"/>
          </a:solidFill>
          <a:latin typeface="+mn-lt"/>
          <a:ea typeface="MS PGothic"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a:t>Advanced Skin Shading with </a:t>
            </a:r>
            <a:r>
              <a:rPr lang="en-US" smtClean="0"/>
              <a:t>FaceWorks</a:t>
            </a:r>
            <a:endParaRPr lang="en-US"/>
          </a:p>
        </p:txBody>
      </p:sp>
      <p:sp>
        <p:nvSpPr>
          <p:cNvPr id="4" name="Text Placeholder 3"/>
          <p:cNvSpPr>
            <a:spLocks noGrp="1"/>
          </p:cNvSpPr>
          <p:nvPr>
            <p:ph type="body" sz="quarter" idx="12"/>
          </p:nvPr>
        </p:nvSpPr>
        <p:spPr/>
        <p:txBody>
          <a:bodyPr/>
          <a:lstStyle/>
          <a:p>
            <a:r>
              <a:rPr lang="en-US"/>
              <a:t>Nathan Reed — </a:t>
            </a:r>
            <a:r>
              <a:rPr lang="en-US" smtClean="0"/>
              <a:t>NVIDIA</a:t>
            </a:r>
          </a:p>
          <a:p>
            <a:r>
              <a:rPr lang="en-US" smtClean="0"/>
              <a:t>March 24, 2014</a:t>
            </a:r>
            <a:endParaRPr lang="en-US"/>
          </a:p>
        </p:txBody>
      </p:sp>
    </p:spTree>
    <p:extLst>
      <p:ext uri="{BB962C8B-B14F-4D97-AF65-F5344CB8AC3E}">
        <p14:creationId xmlns:p14="http://schemas.microsoft.com/office/powerpoint/2010/main" val="276425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SSS 2/4: Normal Maps</a:t>
            </a:r>
            <a:endParaRPr lang="en-US"/>
          </a:p>
        </p:txBody>
      </p:sp>
      <p:sp>
        <p:nvSpPr>
          <p:cNvPr id="3" name="Content Placeholder 2"/>
          <p:cNvSpPr>
            <a:spLocks noGrp="1"/>
          </p:cNvSpPr>
          <p:nvPr>
            <p:ph idx="1"/>
          </p:nvPr>
        </p:nvSpPr>
        <p:spPr>
          <a:xfrm>
            <a:off x="1647217" y="1336109"/>
            <a:ext cx="6239869" cy="4498848"/>
          </a:xfrm>
        </p:spPr>
        <p:txBody>
          <a:bodyPr/>
          <a:lstStyle/>
          <a:p>
            <a:r>
              <a:rPr lang="en-US" smtClean="0"/>
              <a:t>In PS, sample the normal map twice</a:t>
            </a:r>
          </a:p>
          <a:p>
            <a:pPr lvl="1"/>
            <a:r>
              <a:rPr lang="en-US" smtClean="0"/>
              <a:t>Once as usual</a:t>
            </a:r>
          </a:p>
          <a:p>
            <a:pPr lvl="1"/>
            <a:r>
              <a:rPr lang="en-US" smtClean="0"/>
              <a:t>Once with higher mip level</a:t>
            </a:r>
          </a:p>
          <a:p>
            <a:r>
              <a:rPr lang="en-US"/>
              <a:t>Precompute mesh UV scale</a:t>
            </a:r>
          </a:p>
          <a:p>
            <a:r>
              <a:rPr lang="en-US" smtClean="0"/>
              <a:t>Combine lighting from both normals &amp; curvature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086" y="0"/>
            <a:ext cx="3085714" cy="308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7086" y="3085714"/>
            <a:ext cx="3085714" cy="308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872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SSS 3/4: Shadows</a:t>
            </a:r>
            <a:endParaRPr lang="en-US"/>
          </a:p>
        </p:txBody>
      </p:sp>
      <p:sp>
        <p:nvSpPr>
          <p:cNvPr id="3" name="Content Placeholder 2"/>
          <p:cNvSpPr>
            <a:spLocks noGrp="1"/>
          </p:cNvSpPr>
          <p:nvPr>
            <p:ph idx="1"/>
          </p:nvPr>
        </p:nvSpPr>
        <p:spPr/>
        <p:txBody>
          <a:bodyPr/>
          <a:lstStyle/>
          <a:p>
            <a:r>
              <a:rPr lang="en-US" smtClean="0"/>
              <a:t>Wide shadow filter</a:t>
            </a:r>
          </a:p>
          <a:p>
            <a:pPr lvl="1"/>
            <a:r>
              <a:rPr lang="en-US" smtClean="0"/>
              <a:t>PCF, VSM, ESM, etc.</a:t>
            </a:r>
          </a:p>
          <a:p>
            <a:pPr lvl="1"/>
            <a:r>
              <a:rPr lang="en-US" smtClean="0"/>
              <a:t>Not contact-hardening — want consistent filter radius</a:t>
            </a:r>
          </a:p>
          <a:p>
            <a:r>
              <a:rPr lang="en-US" smtClean="0"/>
              <a:t>Precompute a LUT</a:t>
            </a:r>
          </a:p>
          <a:p>
            <a:pPr lvl="1"/>
            <a:r>
              <a:rPr lang="en-US" smtClean="0"/>
              <a:t>Sharpens shadows</a:t>
            </a:r>
          </a:p>
          <a:p>
            <a:pPr lvl="1"/>
            <a:r>
              <a:rPr lang="en-US" smtClean="0"/>
              <a:t>Adds red glow in shadowed area</a:t>
            </a:r>
          </a:p>
          <a:p>
            <a:r>
              <a:rPr lang="en-US" smtClean="0"/>
              <a:t>In PS, sample LUT based on shadow result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655" y="2057143"/>
            <a:ext cx="2057143" cy="20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656" y="0"/>
            <a:ext cx="2057143" cy="20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654" y="4114286"/>
            <a:ext cx="2057143" cy="20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971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SSS 4/4: Ambient</a:t>
            </a:r>
            <a:endParaRPr lang="en-US"/>
          </a:p>
        </p:txBody>
      </p:sp>
      <p:sp>
        <p:nvSpPr>
          <p:cNvPr id="3" name="Content Placeholder 2"/>
          <p:cNvSpPr>
            <a:spLocks noGrp="1"/>
          </p:cNvSpPr>
          <p:nvPr>
            <p:ph idx="1"/>
          </p:nvPr>
        </p:nvSpPr>
        <p:spPr/>
        <p:txBody>
          <a:bodyPr/>
          <a:lstStyle/>
          <a:p>
            <a:r>
              <a:rPr lang="en-US" smtClean="0"/>
              <a:t>In PS, generate 3 normal vectors</a:t>
            </a:r>
          </a:p>
          <a:p>
            <a:pPr lvl="1"/>
            <a:r>
              <a:rPr lang="en-US" smtClean="0"/>
              <a:t>Combine blurred &amp; unblurred normals</a:t>
            </a:r>
          </a:p>
          <a:p>
            <a:r>
              <a:rPr lang="en-US" smtClean="0"/>
              <a:t>Eval ambient light for each normal</a:t>
            </a:r>
          </a:p>
          <a:p>
            <a:r>
              <a:rPr lang="en-US" smtClean="0"/>
              <a:t>Combine 3 lighting values</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086" y="0"/>
            <a:ext cx="3085714" cy="308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7086" y="3085714"/>
            <a:ext cx="3085714" cy="308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2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Deep Scatter</a:t>
            </a:r>
            <a:endParaRPr lang="en-US"/>
          </a:p>
        </p:txBody>
      </p:sp>
      <p:sp>
        <p:nvSpPr>
          <p:cNvPr id="3" name="Content Placeholder 2"/>
          <p:cNvSpPr>
            <a:spLocks noGrp="1"/>
          </p:cNvSpPr>
          <p:nvPr>
            <p:ph idx="1"/>
          </p:nvPr>
        </p:nvSpPr>
        <p:spPr>
          <a:xfrm>
            <a:off x="1647217" y="1336109"/>
            <a:ext cx="6239870" cy="4498848"/>
          </a:xfrm>
        </p:spPr>
        <p:txBody>
          <a:bodyPr/>
          <a:lstStyle/>
          <a:p>
            <a:r>
              <a:rPr lang="en-US" smtClean="0"/>
              <a:t>Estimate thickness from shadow map</a:t>
            </a:r>
          </a:p>
          <a:p>
            <a:pPr lvl="1"/>
            <a:r>
              <a:rPr lang="en-US" smtClean="0"/>
              <a:t>Helper functions for standard depth maps</a:t>
            </a:r>
          </a:p>
          <a:p>
            <a:pPr lvl="1"/>
            <a:r>
              <a:rPr lang="en-US" smtClean="0"/>
              <a:t>Inward normal offset to fix silhouette edge issues</a:t>
            </a:r>
          </a:p>
          <a:p>
            <a:pPr lvl="1"/>
            <a:r>
              <a:rPr lang="en-US" smtClean="0"/>
              <a:t>Poisson disk filter</a:t>
            </a:r>
          </a:p>
          <a:p>
            <a:r>
              <a:rPr lang="en-US" smtClean="0"/>
              <a:t>Apply falloff function using thickness &amp; N·L</a:t>
            </a:r>
          </a:p>
          <a:p>
            <a:r>
              <a:rPr lang="en-US" smtClean="0"/>
              <a:t>Multiply by texture for veins, bones etc.</a:t>
            </a:r>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086" y="0"/>
            <a:ext cx="3085714" cy="308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7086" y="3085714"/>
            <a:ext cx="3085714" cy="308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732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Recap</a:t>
            </a:r>
            <a:endParaRPr lang="en-US"/>
          </a:p>
        </p:txBody>
      </p:sp>
      <p:sp>
        <p:nvSpPr>
          <p:cNvPr id="3" name="Content Placeholder 2"/>
          <p:cNvSpPr>
            <a:spLocks noGrp="1"/>
          </p:cNvSpPr>
          <p:nvPr>
            <p:ph idx="1"/>
          </p:nvPr>
        </p:nvSpPr>
        <p:spPr>
          <a:xfrm>
            <a:off x="1646337" y="1375019"/>
            <a:ext cx="3908980" cy="4498848"/>
          </a:xfrm>
          <a:ln>
            <a:noFill/>
          </a:ln>
        </p:spPr>
        <p:txBody>
          <a:bodyPr/>
          <a:lstStyle/>
          <a:p>
            <a:pPr marL="0" indent="0">
              <a:buNone/>
            </a:pPr>
            <a:r>
              <a:rPr lang="en-US" sz="3200" smtClean="0">
                <a:solidFill>
                  <a:srgbClr val="76B900"/>
                </a:solidFill>
              </a:rPr>
              <a:t>Precomputed</a:t>
            </a:r>
          </a:p>
          <a:p>
            <a:r>
              <a:rPr lang="en-US"/>
              <a:t>Per-vertex curvature</a:t>
            </a:r>
          </a:p>
          <a:p>
            <a:r>
              <a:rPr lang="en-US"/>
              <a:t>Per-mesh UV scale</a:t>
            </a:r>
          </a:p>
          <a:p>
            <a:r>
              <a:rPr lang="en-US"/>
              <a:t>Curvature LUT</a:t>
            </a:r>
          </a:p>
          <a:p>
            <a:r>
              <a:rPr lang="en-US"/>
              <a:t>Shadow LUT</a:t>
            </a:r>
            <a:endParaRPr lang="en-US"/>
          </a:p>
        </p:txBody>
      </p:sp>
      <p:sp>
        <p:nvSpPr>
          <p:cNvPr id="5" name="Content Placeholder 2"/>
          <p:cNvSpPr txBox="1">
            <a:spLocks/>
          </p:cNvSpPr>
          <p:nvPr/>
        </p:nvSpPr>
        <p:spPr>
          <a:xfrm>
            <a:off x="6007007" y="1375019"/>
            <a:ext cx="4685465" cy="4498848"/>
          </a:xfrm>
          <a:prstGeom prst="rect">
            <a:avLst/>
          </a:prstGeom>
        </p:spPr>
        <p:txBody>
          <a:bodyPr vert="horz" lIns="91440" tIns="45720" rIns="91440" bIns="45720" rtlCol="0">
            <a:noAutofit/>
          </a:bodyPr>
          <a:lstStyle>
            <a:lvl1pPr marL="231775" indent="-231775" algn="l" defTabSz="457200" rtl="0" eaLnBrk="0" fontAlgn="base" hangingPunct="0">
              <a:spcBef>
                <a:spcPts val="600"/>
              </a:spcBef>
              <a:spcAft>
                <a:spcPts val="300"/>
              </a:spcAft>
              <a:buFont typeface="Arial" panose="020B0604020202020204" pitchFamily="34" charset="0"/>
              <a:buChar char="•"/>
              <a:defRPr sz="2600" kern="1200">
                <a:solidFill>
                  <a:schemeClr val="bg2"/>
                </a:solidFill>
                <a:latin typeface="Trebuchet MS" pitchFamily="34" charset="0"/>
                <a:ea typeface="MS PGothic" pitchFamily="34" charset="-128"/>
                <a:cs typeface="ＭＳ Ｐゴシック" pitchFamily="-65" charset="-128"/>
              </a:defRPr>
            </a:lvl1pPr>
            <a:lvl2pPr marL="742950" indent="-285750" algn="l" defTabSz="457200" rtl="0" eaLnBrk="0" fontAlgn="base" hangingPunct="0">
              <a:spcBef>
                <a:spcPts val="600"/>
              </a:spcBef>
              <a:spcAft>
                <a:spcPts val="300"/>
              </a:spcAft>
              <a:buFont typeface="Arial" panose="020B0604020202020204" pitchFamily="34" charset="0"/>
              <a:buChar char="•"/>
              <a:defRPr sz="2200" kern="1200">
                <a:solidFill>
                  <a:schemeClr val="bg2"/>
                </a:solidFill>
                <a:latin typeface="Trebuchet MS" pitchFamily="34" charset="0"/>
                <a:ea typeface="MS PGothic" pitchFamily="34" charset="-128"/>
                <a:cs typeface="ＭＳ Ｐゴシック"/>
              </a:defRPr>
            </a:lvl2pPr>
            <a:lvl3pPr marL="1143000" indent="-228600" algn="l" defTabSz="457200" rtl="0" eaLnBrk="0" fontAlgn="base" hangingPunct="0">
              <a:spcBef>
                <a:spcPts val="600"/>
              </a:spcBef>
              <a:spcAft>
                <a:spcPts val="300"/>
              </a:spcAft>
              <a:buFont typeface="Arial" panose="020B0604020202020204" pitchFamily="34" charset="0"/>
              <a:buChar char="•"/>
              <a:defRPr sz="1800" kern="1200">
                <a:solidFill>
                  <a:schemeClr val="bg2"/>
                </a:solidFill>
                <a:latin typeface="Trebuchet MS" pitchFamily="34" charset="0"/>
                <a:ea typeface="MS PGothic" pitchFamily="34" charset="-128"/>
                <a:cs typeface="ＭＳ Ｐゴシック"/>
              </a:defRPr>
            </a:lvl3pPr>
            <a:lvl4pPr marL="1600200" indent="-228600" algn="l" defTabSz="457200" rtl="0" eaLnBrk="0" fontAlgn="base" hangingPunct="0">
              <a:spcBef>
                <a:spcPts val="600"/>
              </a:spcBef>
              <a:spcAft>
                <a:spcPts val="300"/>
              </a:spcAft>
              <a:buFont typeface="Arial" panose="020B0604020202020204" pitchFamily="34" charset="0"/>
              <a:buChar char="•"/>
              <a:defRPr sz="1400" kern="1200">
                <a:solidFill>
                  <a:schemeClr val="bg2"/>
                </a:solidFill>
                <a:latin typeface="Trebuchet MS" pitchFamily="34" charset="0"/>
                <a:ea typeface="MS PGothic" pitchFamily="34" charset="-128"/>
                <a:cs typeface="ＭＳ Ｐゴシック"/>
              </a:defRPr>
            </a:lvl4pPr>
            <a:lvl5pPr marL="2001838" indent="-173038" algn="l" defTabSz="457200" rtl="0" eaLnBrk="0" fontAlgn="base" hangingPunct="0">
              <a:spcBef>
                <a:spcPts val="600"/>
              </a:spcBef>
              <a:spcAft>
                <a:spcPts val="300"/>
              </a:spcAft>
              <a:buFont typeface="Arial" pitchFamily="34" charset="0"/>
              <a:buChar char="•"/>
              <a:tabLst>
                <a:tab pos="2173288" algn="l"/>
              </a:tabLst>
              <a:defRPr sz="1400" kern="1200">
                <a:solidFill>
                  <a:schemeClr val="bg2"/>
                </a:solidFill>
                <a:latin typeface="Trebuchet MS" pitchFamily="34" charset="0"/>
                <a:ea typeface="MS PGothic"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lnSpc>
                <a:spcPct val="90000"/>
              </a:lnSpc>
              <a:buNone/>
            </a:pPr>
            <a:r>
              <a:rPr lang="en-US" sz="3200">
                <a:solidFill>
                  <a:srgbClr val="76B900"/>
                </a:solidFill>
              </a:rPr>
              <a:t>Pixel Shader</a:t>
            </a:r>
          </a:p>
          <a:p>
            <a:pPr eaLnBrk="1" hangingPunct="1">
              <a:lnSpc>
                <a:spcPct val="90000"/>
              </a:lnSpc>
            </a:pPr>
            <a:r>
              <a:rPr lang="en-US" sz="2400"/>
              <a:t>Interpolate curvature</a:t>
            </a:r>
          </a:p>
          <a:p>
            <a:pPr eaLnBrk="1" hangingPunct="1">
              <a:lnSpc>
                <a:spcPct val="90000"/>
              </a:lnSpc>
            </a:pPr>
            <a:r>
              <a:rPr lang="en-US" sz="2400"/>
              <a:t>Sample normal </a:t>
            </a:r>
            <a:r>
              <a:rPr lang="en-US" sz="2400"/>
              <a:t>twice</a:t>
            </a:r>
          </a:p>
          <a:p>
            <a:pPr eaLnBrk="1" hangingPunct="1">
              <a:lnSpc>
                <a:spcPct val="90000"/>
              </a:lnSpc>
            </a:pPr>
            <a:r>
              <a:rPr lang="en-US" sz="2400"/>
              <a:t>Wide shadow filter</a:t>
            </a:r>
          </a:p>
          <a:p>
            <a:pPr eaLnBrk="1" hangingPunct="1">
              <a:lnSpc>
                <a:spcPct val="90000"/>
              </a:lnSpc>
            </a:pPr>
            <a:r>
              <a:rPr lang="en-US" sz="2400"/>
              <a:t>Eval ambient </a:t>
            </a:r>
            <a:r>
              <a:rPr lang="en-US" sz="2400"/>
              <a:t>3 times</a:t>
            </a:r>
          </a:p>
          <a:p>
            <a:pPr eaLnBrk="1" hangingPunct="1">
              <a:lnSpc>
                <a:spcPct val="90000"/>
              </a:lnSpc>
            </a:pPr>
            <a:r>
              <a:rPr lang="en-US" sz="2400"/>
              <a:t>Estimate thickness</a:t>
            </a:r>
            <a:endParaRPr lang="en-US" sz="2400"/>
          </a:p>
        </p:txBody>
      </p:sp>
    </p:spTree>
    <p:extLst>
      <p:ext uri="{BB962C8B-B14F-4D97-AF65-F5344CB8AC3E}">
        <p14:creationId xmlns:p14="http://schemas.microsoft.com/office/powerpoint/2010/main" val="413598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Integration</a:t>
            </a:r>
            <a:endParaRPr lang="en-US"/>
          </a:p>
        </p:txBody>
      </p:sp>
      <p:sp>
        <p:nvSpPr>
          <p:cNvPr id="3" name="Content Placeholder 2"/>
          <p:cNvSpPr>
            <a:spLocks noGrp="1"/>
          </p:cNvSpPr>
          <p:nvPr>
            <p:ph idx="1"/>
          </p:nvPr>
        </p:nvSpPr>
        <p:spPr/>
        <p:txBody>
          <a:bodyPr>
            <a:normAutofit/>
          </a:bodyPr>
          <a:lstStyle/>
          <a:p>
            <a:r>
              <a:rPr lang="en-US" smtClean="0"/>
              <a:t>C API &amp; .dll, link into your engine &amp; tools</a:t>
            </a:r>
          </a:p>
          <a:p>
            <a:pPr lvl="1"/>
            <a:r>
              <a:rPr lang="en-US" smtClean="0"/>
              <a:t>Precompute data</a:t>
            </a:r>
          </a:p>
          <a:p>
            <a:pPr lvl="1"/>
            <a:r>
              <a:rPr lang="en-US" smtClean="0"/>
              <a:t>Generate constant buffer data</a:t>
            </a:r>
            <a:endParaRPr lang="en-US" smtClean="0"/>
          </a:p>
          <a:p>
            <a:r>
              <a:rPr lang="en-US" smtClean="0"/>
              <a:t>HLSL API, #include into your shaders</a:t>
            </a:r>
          </a:p>
          <a:p>
            <a:pPr lvl="1"/>
            <a:r>
              <a:rPr lang="en-US" smtClean="0"/>
              <a:t>Evaluate lighting in PS</a:t>
            </a:r>
          </a:p>
          <a:p>
            <a:endParaRPr lang="en-US" smtClean="0"/>
          </a:p>
        </p:txBody>
      </p:sp>
    </p:spTree>
    <p:extLst>
      <p:ext uri="{BB962C8B-B14F-4D97-AF65-F5344CB8AC3E}">
        <p14:creationId xmlns:p14="http://schemas.microsoft.com/office/powerpoint/2010/main" val="350171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Integration</a:t>
            </a:r>
            <a:endParaRPr lang="en-US"/>
          </a:p>
        </p:txBody>
      </p:sp>
      <p:sp>
        <p:nvSpPr>
          <p:cNvPr id="3" name="Content Placeholder 2"/>
          <p:cNvSpPr>
            <a:spLocks noGrp="1"/>
          </p:cNvSpPr>
          <p:nvPr>
            <p:ph idx="1"/>
          </p:nvPr>
        </p:nvSpPr>
        <p:spPr/>
        <p:txBody>
          <a:bodyPr/>
          <a:lstStyle/>
          <a:p>
            <a:r>
              <a:rPr lang="en-US" smtClean="0"/>
              <a:t>Incorporate data struct in your constant buffer</a:t>
            </a:r>
            <a:endParaRPr lang="en-US" smtClean="0"/>
          </a:p>
          <a:p>
            <a:r>
              <a:rPr lang="en-US" smtClean="0"/>
              <a:t>Per material: fill out config struct, generate CB data</a:t>
            </a:r>
          </a:p>
          <a:p>
            <a:r>
              <a:rPr lang="en-US" smtClean="0"/>
              <a:t>Make CB and LUTs available in PS</a:t>
            </a:r>
            <a:endParaRPr lang="en-US" smtClean="0"/>
          </a:p>
        </p:txBody>
      </p:sp>
    </p:spTree>
    <p:extLst>
      <p:ext uri="{BB962C8B-B14F-4D97-AF65-F5344CB8AC3E}">
        <p14:creationId xmlns:p14="http://schemas.microsoft.com/office/powerpoint/2010/main" val="13253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825188489"/>
              </p:ext>
            </p:extLst>
          </p:nvPr>
        </p:nvGraphicFramePr>
        <p:xfrm>
          <a:off x="1340881" y="931803"/>
          <a:ext cx="9178056" cy="461466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smtClean="0"/>
              <a:t>Performance </a:t>
            </a:r>
            <a:r>
              <a:rPr lang="en-US" sz="2000" cap="none" smtClean="0"/>
              <a:t>(lower is better)</a:t>
            </a:r>
            <a:endParaRPr lang="en-US" sz="2000" cap="none"/>
          </a:p>
        </p:txBody>
      </p:sp>
    </p:spTree>
    <p:extLst>
      <p:ext uri="{BB962C8B-B14F-4D97-AF65-F5344CB8AC3E}">
        <p14:creationId xmlns:p14="http://schemas.microsoft.com/office/powerpoint/2010/main" val="6922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Future Work</a:t>
            </a:r>
            <a:endParaRPr lang="en-US"/>
          </a:p>
        </p:txBody>
      </p:sp>
      <p:sp>
        <p:nvSpPr>
          <p:cNvPr id="3" name="Content Placeholder 2"/>
          <p:cNvSpPr>
            <a:spLocks noGrp="1"/>
          </p:cNvSpPr>
          <p:nvPr>
            <p:ph idx="1"/>
          </p:nvPr>
        </p:nvSpPr>
        <p:spPr/>
        <p:txBody>
          <a:bodyPr/>
          <a:lstStyle/>
          <a:p>
            <a:r>
              <a:rPr lang="en-US" smtClean="0"/>
              <a:t>Ambient-light deep scatter</a:t>
            </a:r>
          </a:p>
          <a:p>
            <a:r>
              <a:rPr lang="en-US"/>
              <a:t>Specular model for skin</a:t>
            </a:r>
          </a:p>
          <a:p>
            <a:pPr lvl="1"/>
            <a:r>
              <a:rPr lang="en-US"/>
              <a:t>Including occlusion</a:t>
            </a:r>
          </a:p>
          <a:p>
            <a:r>
              <a:rPr lang="en-US" smtClean="0"/>
              <a:t>Eye rendering</a:t>
            </a:r>
          </a:p>
          <a:p>
            <a:r>
              <a:rPr lang="en-US" smtClean="0"/>
              <a:t>Customizable diffusion profiles</a:t>
            </a:r>
          </a:p>
          <a:p>
            <a:r>
              <a:rPr lang="en-US" smtClean="0"/>
              <a:t>Support more APIs/platforms</a:t>
            </a:r>
          </a:p>
          <a:p>
            <a:pPr lvl="1"/>
            <a:r>
              <a:rPr lang="en-US" smtClean="0"/>
              <a:t>OpenGL, Mobile, Consoles</a:t>
            </a:r>
          </a:p>
        </p:txBody>
      </p:sp>
    </p:spTree>
    <p:extLst>
      <p:ext uri="{BB962C8B-B14F-4D97-AF65-F5344CB8AC3E}">
        <p14:creationId xmlns:p14="http://schemas.microsoft.com/office/powerpoint/2010/main" val="420375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Feeding The Renderer</a:t>
            </a:r>
            <a:endParaRPr lang="en-US"/>
          </a:p>
        </p:txBody>
      </p:sp>
      <p:sp>
        <p:nvSpPr>
          <p:cNvPr id="3" name="Content Placeholder 2"/>
          <p:cNvSpPr>
            <a:spLocks noGrp="1"/>
          </p:cNvSpPr>
          <p:nvPr>
            <p:ph idx="1"/>
          </p:nvPr>
        </p:nvSpPr>
        <p:spPr/>
        <p:txBody>
          <a:bodyPr/>
          <a:lstStyle/>
          <a:p>
            <a:r>
              <a:rPr lang="en-US" smtClean="0"/>
              <a:t>Need high-quality models and textures for good results!</a:t>
            </a:r>
          </a:p>
          <a:p>
            <a:pPr lvl="1"/>
            <a:r>
              <a:rPr lang="en-US" smtClean="0"/>
              <a:t>LPS head: 18K tris (before tess), 4K textures</a:t>
            </a:r>
          </a:p>
          <a:p>
            <a:r>
              <a:rPr lang="en-US" smtClean="0"/>
              <a:t>Normal map should not be softened</a:t>
            </a:r>
          </a:p>
          <a:p>
            <a:pPr lvl="1"/>
            <a:r>
              <a:rPr lang="en-US" smtClean="0"/>
              <a:t>Need strong bumps for specular</a:t>
            </a:r>
          </a:p>
          <a:p>
            <a:pPr lvl="1"/>
            <a:r>
              <a:rPr lang="en-US" smtClean="0"/>
              <a:t>The shader will soften the diffuse</a:t>
            </a:r>
          </a:p>
          <a:p>
            <a:r>
              <a:rPr lang="en-US" smtClean="0"/>
              <a:t>Head scans are great, if within your means</a:t>
            </a:r>
          </a:p>
        </p:txBody>
      </p:sp>
    </p:spTree>
    <p:extLst>
      <p:ext uri="{BB962C8B-B14F-4D97-AF65-F5344CB8AC3E}">
        <p14:creationId xmlns:p14="http://schemas.microsoft.com/office/powerpoint/2010/main" val="202488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Digital Ira</a:t>
            </a:r>
            <a:endParaRPr lang="en-US"/>
          </a:p>
        </p:txBody>
      </p:sp>
      <p:sp>
        <p:nvSpPr>
          <p:cNvPr id="3" name="Content Placeholder 2"/>
          <p:cNvSpPr>
            <a:spLocks noGrp="1"/>
          </p:cNvSpPr>
          <p:nvPr>
            <p:ph idx="1"/>
          </p:nvPr>
        </p:nvSpPr>
        <p:spPr>
          <a:xfrm>
            <a:off x="1644062" y="1332364"/>
            <a:ext cx="4863742" cy="4582300"/>
          </a:xfrm>
        </p:spPr>
        <p:txBody>
          <a:bodyPr/>
          <a:lstStyle/>
          <a:p>
            <a:r>
              <a:rPr lang="en-US"/>
              <a:t>Tech demo</a:t>
            </a:r>
          </a:p>
          <a:p>
            <a:r>
              <a:rPr lang="en-US"/>
              <a:t>Collaboration with Dr. Paul Debevec at USC</a:t>
            </a:r>
          </a:p>
          <a:p>
            <a:r>
              <a:rPr lang="en-US"/>
              <a:t>Lots of other inspiring work on skin &amp; eyes</a:t>
            </a:r>
          </a:p>
          <a:p>
            <a:pPr lvl="1"/>
            <a:r>
              <a:rPr lang="en-US"/>
              <a:t>[Penner10], [Jimenez12], [Jimenez13]</a:t>
            </a:r>
          </a:p>
          <a:p>
            <a:endParaRPr lang="en-US"/>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804" y="0"/>
            <a:ext cx="4464996"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98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Extra Goodies in the Sample App</a:t>
            </a:r>
            <a:endParaRPr lang="en-US"/>
          </a:p>
        </p:txBody>
      </p:sp>
      <p:sp>
        <p:nvSpPr>
          <p:cNvPr id="3" name="Content Placeholder 2"/>
          <p:cNvSpPr>
            <a:spLocks noGrp="1"/>
          </p:cNvSpPr>
          <p:nvPr>
            <p:ph idx="1"/>
          </p:nvPr>
        </p:nvSpPr>
        <p:spPr/>
        <p:txBody>
          <a:bodyPr/>
          <a:lstStyle/>
          <a:p>
            <a:r>
              <a:rPr lang="en-US" smtClean="0"/>
              <a:t>Physically-based shading</a:t>
            </a:r>
          </a:p>
          <a:p>
            <a:pPr lvl="1"/>
            <a:r>
              <a:rPr lang="en-US" smtClean="0"/>
              <a:t>Blinn-Phong NDF, Schlick-Smith visibility, Schlick Fresnel</a:t>
            </a:r>
          </a:p>
          <a:p>
            <a:pPr lvl="1"/>
            <a:r>
              <a:rPr lang="en-US" smtClean="0"/>
              <a:t>2-lobe specular [Jimenez13]</a:t>
            </a:r>
          </a:p>
          <a:p>
            <a:r>
              <a:rPr lang="en-US" smtClean="0"/>
              <a:t>IBL with preconvolved cubemaps [Lagarde11]</a:t>
            </a:r>
          </a:p>
          <a:p>
            <a:r>
              <a:rPr lang="en-US" smtClean="0"/>
              <a:t>Filmic tonemapping [Hable10]</a:t>
            </a:r>
          </a:p>
          <a:p>
            <a:r>
              <a:rPr lang="en-US" smtClean="0"/>
              <a:t>Adaptive tessellation</a:t>
            </a:r>
          </a:p>
          <a:p>
            <a:pPr lvl="1"/>
            <a:r>
              <a:rPr lang="en-US" smtClean="0"/>
              <a:t>More polygons where curvature is high</a:t>
            </a:r>
            <a:endParaRPr lang="en-US"/>
          </a:p>
        </p:txBody>
      </p:sp>
    </p:spTree>
    <p:extLst>
      <p:ext uri="{BB962C8B-B14F-4D97-AF65-F5344CB8AC3E}">
        <p14:creationId xmlns:p14="http://schemas.microsoft.com/office/powerpoint/2010/main" val="58124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References</a:t>
            </a:r>
            <a:endParaRPr lang="en-US"/>
          </a:p>
        </p:txBody>
      </p:sp>
      <p:sp>
        <p:nvSpPr>
          <p:cNvPr id="3" name="Content Placeholder 2"/>
          <p:cNvSpPr>
            <a:spLocks noGrp="1"/>
          </p:cNvSpPr>
          <p:nvPr>
            <p:ph idx="1"/>
          </p:nvPr>
        </p:nvSpPr>
        <p:spPr/>
        <p:txBody>
          <a:bodyPr/>
          <a:lstStyle/>
          <a:p>
            <a:r>
              <a:rPr lang="en-US" sz="1800" smtClean="0"/>
              <a:t>d’Eon &amp; Luebke, “Advanced Techniques for Realistic Real-Time Skin Rendering”,</a:t>
            </a:r>
            <a:br>
              <a:rPr lang="en-US" sz="1800" smtClean="0"/>
            </a:br>
            <a:r>
              <a:rPr lang="en-US" sz="1800" smtClean="0"/>
              <a:t>GPU Gems 3 (2007)</a:t>
            </a:r>
          </a:p>
          <a:p>
            <a:r>
              <a:rPr lang="en-US" sz="1800" smtClean="0"/>
              <a:t>Green, “Real-Time Approximations to Subsurface Scattering”, GPU Gems 3 (2007)</a:t>
            </a:r>
          </a:p>
          <a:p>
            <a:r>
              <a:rPr lang="en-US" sz="1800" smtClean="0"/>
              <a:t>Hable, “Uncharted 2 HDR Lighting”, GDC 2010</a:t>
            </a:r>
          </a:p>
          <a:p>
            <a:r>
              <a:rPr lang="en-US" sz="1800" smtClean="0"/>
              <a:t>Jimenez et al, “Separable Subsurface Scattering and Photorealistic Eyes Rendering”, SIGGRAPH 2012</a:t>
            </a:r>
          </a:p>
          <a:p>
            <a:r>
              <a:rPr lang="en-US" sz="1800" smtClean="0"/>
              <a:t>Jimenez &amp; von der Pahlen, “Next-Generation Character Rendering”, GDC 2013</a:t>
            </a:r>
          </a:p>
          <a:p>
            <a:r>
              <a:rPr lang="en-US" sz="1800"/>
              <a:t>Lagarde, “Adopting a physically based shading </a:t>
            </a:r>
            <a:r>
              <a:rPr lang="en-US" sz="1800" smtClean="0"/>
              <a:t>model”, blog post (2011)</a:t>
            </a:r>
            <a:endParaRPr lang="en-US" sz="1800"/>
          </a:p>
          <a:p>
            <a:r>
              <a:rPr lang="en-US" sz="1800" smtClean="0"/>
              <a:t>Penner, “Pre-Integrated Skin Shading”, SIGGRAPH 2010</a:t>
            </a:r>
          </a:p>
        </p:txBody>
      </p:sp>
    </p:spTree>
    <p:extLst>
      <p:ext uri="{BB962C8B-B14F-4D97-AF65-F5344CB8AC3E}">
        <p14:creationId xmlns:p14="http://schemas.microsoft.com/office/powerpoint/2010/main" val="219133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FaceWorks API</a:t>
            </a:r>
            <a:endParaRPr lang="en-US"/>
          </a:p>
        </p:txBody>
      </p:sp>
      <p:sp>
        <p:nvSpPr>
          <p:cNvPr id="3" name="Content Placeholder 2"/>
          <p:cNvSpPr>
            <a:spLocks noGrp="1"/>
          </p:cNvSpPr>
          <p:nvPr>
            <p:ph idx="1"/>
          </p:nvPr>
        </p:nvSpPr>
        <p:spPr/>
        <p:txBody>
          <a:bodyPr/>
          <a:lstStyle/>
          <a:p>
            <a:r>
              <a:rPr lang="en-US" smtClean="0"/>
              <a:t>Middleware lib</a:t>
            </a:r>
          </a:p>
          <a:p>
            <a:r>
              <a:rPr lang="en-US" smtClean="0"/>
              <a:t>Integrate advanced skin shading in your game engine</a:t>
            </a:r>
          </a:p>
          <a:p>
            <a:r>
              <a:rPr lang="en-US" smtClean="0"/>
              <a:t>Goal: enable quality that matches Digital Ira</a:t>
            </a:r>
          </a:p>
          <a:p>
            <a:r>
              <a:rPr lang="en-US" smtClean="0"/>
              <a:t>This is a preview!</a:t>
            </a:r>
          </a:p>
        </p:txBody>
      </p:sp>
    </p:spTree>
    <p:extLst>
      <p:ext uri="{BB962C8B-B14F-4D97-AF65-F5344CB8AC3E}">
        <p14:creationId xmlns:p14="http://schemas.microsoft.com/office/powerpoint/2010/main" val="113520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728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131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728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074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972799"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001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Features</a:t>
            </a:r>
            <a:endParaRPr lang="en-US"/>
          </a:p>
        </p:txBody>
      </p:sp>
      <p:sp>
        <p:nvSpPr>
          <p:cNvPr id="3" name="Content Placeholder 2"/>
          <p:cNvSpPr>
            <a:spLocks noGrp="1"/>
          </p:cNvSpPr>
          <p:nvPr>
            <p:ph idx="1"/>
          </p:nvPr>
        </p:nvSpPr>
        <p:spPr/>
        <p:txBody>
          <a:bodyPr/>
          <a:lstStyle/>
          <a:p>
            <a:r>
              <a:rPr lang="en-US" smtClean="0"/>
              <a:t>Subsurface scattering (SSS)</a:t>
            </a:r>
          </a:p>
          <a:p>
            <a:pPr lvl="1"/>
            <a:r>
              <a:rPr lang="en-US" smtClean="0"/>
              <a:t>One-pass solution based on [Penner10]</a:t>
            </a:r>
          </a:p>
          <a:p>
            <a:pPr lvl="1"/>
            <a:r>
              <a:rPr lang="en-US" smtClean="0"/>
              <a:t>Both direct and ambient light</a:t>
            </a:r>
          </a:p>
          <a:p>
            <a:r>
              <a:rPr lang="en-US" smtClean="0"/>
              <a:t>Deep scatter</a:t>
            </a:r>
          </a:p>
          <a:p>
            <a:pPr lvl="1"/>
            <a:r>
              <a:rPr lang="en-US" smtClean="0"/>
              <a:t>Based on thickness from shadow map [Green07]</a:t>
            </a:r>
          </a:p>
          <a:p>
            <a:pPr lvl="1"/>
            <a:r>
              <a:rPr lang="en-US" smtClean="0"/>
              <a:t>Direct light only, so far</a:t>
            </a:r>
          </a:p>
          <a:p>
            <a:r>
              <a:rPr lang="en-US" smtClean="0"/>
              <a:t>D3D11 only, so far</a:t>
            </a:r>
          </a:p>
        </p:txBody>
      </p:sp>
    </p:spTree>
    <p:extLst>
      <p:ext uri="{BB962C8B-B14F-4D97-AF65-F5344CB8AC3E}">
        <p14:creationId xmlns:p14="http://schemas.microsoft.com/office/powerpoint/2010/main" val="225585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SSS Components</a:t>
            </a:r>
            <a:endParaRPr lang="en-US"/>
          </a:p>
        </p:txBody>
      </p:sp>
      <p:sp>
        <p:nvSpPr>
          <p:cNvPr id="3" name="Content Placeholder 2"/>
          <p:cNvSpPr>
            <a:spLocks noGrp="1"/>
          </p:cNvSpPr>
          <p:nvPr>
            <p:ph idx="1"/>
          </p:nvPr>
        </p:nvSpPr>
        <p:spPr/>
        <p:txBody>
          <a:bodyPr/>
          <a:lstStyle/>
          <a:p>
            <a:r>
              <a:rPr lang="en-US" smtClean="0"/>
              <a:t>Geometric curvature</a:t>
            </a:r>
          </a:p>
          <a:p>
            <a:r>
              <a:rPr lang="en-US" smtClean="0"/>
              <a:t>Normal maps</a:t>
            </a:r>
          </a:p>
          <a:p>
            <a:r>
              <a:rPr lang="en-US" smtClean="0"/>
              <a:t>Shadow edges</a:t>
            </a:r>
          </a:p>
          <a:p>
            <a:r>
              <a:rPr lang="en-US" smtClean="0"/>
              <a:t>Ambient</a:t>
            </a:r>
          </a:p>
        </p:txBody>
      </p:sp>
    </p:spTree>
    <p:extLst>
      <p:ext uri="{BB962C8B-B14F-4D97-AF65-F5344CB8AC3E}">
        <p14:creationId xmlns:p14="http://schemas.microsoft.com/office/powerpoint/2010/main" val="108991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SSS 1/4: Geometric Curvature</a:t>
            </a:r>
            <a:endParaRPr lang="en-US"/>
          </a:p>
        </p:txBody>
      </p:sp>
      <p:sp>
        <p:nvSpPr>
          <p:cNvPr id="3" name="Content Placeholder 2"/>
          <p:cNvSpPr>
            <a:spLocks noGrp="1"/>
          </p:cNvSpPr>
          <p:nvPr>
            <p:ph idx="1"/>
          </p:nvPr>
        </p:nvSpPr>
        <p:spPr/>
        <p:txBody>
          <a:bodyPr/>
          <a:lstStyle/>
          <a:p>
            <a:r>
              <a:rPr lang="en-US" smtClean="0"/>
              <a:t>Precompute curvature per vertex (1 float)</a:t>
            </a:r>
          </a:p>
          <a:p>
            <a:pPr lvl="1"/>
            <a:r>
              <a:rPr lang="en-US" smtClean="0"/>
              <a:t>Use bind pose of mesh</a:t>
            </a:r>
          </a:p>
          <a:p>
            <a:r>
              <a:rPr lang="en-US" smtClean="0"/>
              <a:t>Precompute a LUT (lookup texture)</a:t>
            </a:r>
          </a:p>
          <a:p>
            <a:pPr lvl="1"/>
            <a:r>
              <a:rPr lang="en-US" smtClean="0"/>
              <a:t>For a given range of curvatures</a:t>
            </a:r>
          </a:p>
          <a:p>
            <a:pPr lvl="1"/>
            <a:r>
              <a:rPr lang="en-US" smtClean="0"/>
              <a:t>Based on diffusion profile [d’Eon07]</a:t>
            </a:r>
          </a:p>
          <a:p>
            <a:r>
              <a:rPr lang="en-US" smtClean="0"/>
              <a:t>In PS, </a:t>
            </a:r>
            <a:r>
              <a:rPr lang="en-US"/>
              <a:t>sample LUT based on </a:t>
            </a:r>
            <a:r>
              <a:rPr lang="en-US" smtClean="0"/>
              <a:t>curvature &amp; N·L</a:t>
            </a:r>
          </a:p>
          <a:p>
            <a:endParaRPr lang="en-US" smtClean="0"/>
          </a:p>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657" y="0"/>
            <a:ext cx="2057143" cy="20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657" y="2057143"/>
            <a:ext cx="2057143" cy="20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657" y="4114286"/>
            <a:ext cx="2057143" cy="20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07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NVIDIA GTC Slide Master">
  <a:themeElements>
    <a:clrScheme name="NVIDIA GTC 2010">
      <a:dk1>
        <a:sysClr val="windowText" lastClr="000000"/>
      </a:dk1>
      <a:lt1>
        <a:sysClr val="window" lastClr="FFFFFF"/>
      </a:lt1>
      <a:dk2>
        <a:srgbClr val="545454"/>
      </a:dk2>
      <a:lt2>
        <a:srgbClr val="FFFFFF"/>
      </a:lt2>
      <a:accent1>
        <a:srgbClr val="76B900"/>
      </a:accent1>
      <a:accent2>
        <a:srgbClr val="00B485"/>
      </a:accent2>
      <a:accent3>
        <a:srgbClr val="929292"/>
      </a:accent3>
      <a:accent4>
        <a:srgbClr val="D429F1"/>
      </a:accent4>
      <a:accent5>
        <a:srgbClr val="6B2795"/>
      </a:accent5>
      <a:accent6>
        <a:srgbClr val="4549F5"/>
      </a:accent6>
      <a:hlink>
        <a:srgbClr val="FFFFFF"/>
      </a:hlink>
      <a:folHlink>
        <a:srgbClr val="545454"/>
      </a:folHlink>
    </a:clrScheme>
    <a:fontScheme name="NVIDIA PPT Font Family">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ctr">
          <a:defRPr dirty="0" smtClean="0">
            <a:solidFill>
              <a:schemeClr val="bg2"/>
            </a:solidFill>
            <a:latin typeface="Trebuchet MS"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19388</TotalTime>
  <Words>3455</Words>
  <Application>Microsoft Office PowerPoint</Application>
  <PresentationFormat>Custom</PresentationFormat>
  <Paragraphs>211</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NVIDIA GTC Slide Master</vt:lpstr>
      <vt:lpstr>PowerPoint Presentation</vt:lpstr>
      <vt:lpstr>Digital Ira</vt:lpstr>
      <vt:lpstr>The FaceWorks API</vt:lpstr>
      <vt:lpstr>PowerPoint Presentation</vt:lpstr>
      <vt:lpstr>PowerPoint Presentation</vt:lpstr>
      <vt:lpstr>PowerPoint Presentation</vt:lpstr>
      <vt:lpstr>Features</vt:lpstr>
      <vt:lpstr>SSS Components</vt:lpstr>
      <vt:lpstr>SSS 1/4: Geometric Curvature</vt:lpstr>
      <vt:lpstr>SSS 2/4: Normal Maps</vt:lpstr>
      <vt:lpstr>SSS 3/4: Shadows</vt:lpstr>
      <vt:lpstr>SSS 4/4: Ambient</vt:lpstr>
      <vt:lpstr>Deep Scatter</vt:lpstr>
      <vt:lpstr>Recap</vt:lpstr>
      <vt:lpstr>Integration</vt:lpstr>
      <vt:lpstr>Integration</vt:lpstr>
      <vt:lpstr>Performance (lower is better)</vt:lpstr>
      <vt:lpstr>Future Work</vt:lpstr>
      <vt:lpstr>Feeding The Renderer</vt:lpstr>
      <vt:lpstr>Extra Goodies in the Sample App</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Skin Shading with FaceWorks</dc:title>
  <dc:creator>nreed@nvidia.com</dc:creator>
  <cp:lastModifiedBy>Nathan Reed</cp:lastModifiedBy>
  <cp:revision>1013</cp:revision>
  <dcterms:created xsi:type="dcterms:W3CDTF">2008-01-24T03:11:41Z</dcterms:created>
  <dcterms:modified xsi:type="dcterms:W3CDTF">2014-04-01T00:26:01Z</dcterms:modified>
</cp:coreProperties>
</file>